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Default Extension="wdp" ContentType="image/vnd.ms-photo"/>
  <Override PartName="/ppt/ink/ink1.xml" ContentType="application/inkml+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4" r:id="rId2"/>
    <p:sldId id="285" r:id="rId3"/>
    <p:sldId id="275" r:id="rId4"/>
    <p:sldId id="274" r:id="rId5"/>
    <p:sldId id="280" r:id="rId6"/>
    <p:sldId id="273" r:id="rId7"/>
    <p:sldId id="278" r:id="rId8"/>
    <p:sldId id="279" r:id="rId9"/>
    <p:sldId id="282" r:id="rId10"/>
    <p:sldId id="281" r:id="rId11"/>
    <p:sldId id="283" r:id="rId12"/>
    <p:sldId id="271" r:id="rId13"/>
    <p:sldId id="266" r:id="rId14"/>
    <p:sldId id="257" r:id="rId15"/>
    <p:sldId id="267" r:id="rId16"/>
    <p:sldId id="258" r:id="rId17"/>
    <p:sldId id="268" r:id="rId18"/>
    <p:sldId id="259" r:id="rId19"/>
    <p:sldId id="269" r:id="rId20"/>
    <p:sldId id="260" r:id="rId21"/>
    <p:sldId id="261" r:id="rId22"/>
    <p:sldId id="262" r:id="rId23"/>
    <p:sldId id="263" r:id="rId24"/>
    <p:sldId id="270" r:id="rId25"/>
    <p:sldId id="264" r:id="rId26"/>
    <p:sldId id="26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26" d="100"/>
          <a:sy n="26" d="100"/>
        </p:scale>
        <p:origin x="-108" y="-666"/>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ink/ink1.xml><?xml version="1.0" encoding="utf-8"?>
<inkml:ink xmlns:inkml="http://www.w3.org/2003/InkML">
  <inkml:definitions/>
</inkml:ink>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2713909-1422-4EC4-AD28-4120395E6FE1}" type="datetimeFigureOut">
              <a:rPr lang="en-US" smtClean="0"/>
              <a:pPr/>
              <a:t>7/12/2024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10592892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713909-1422-4EC4-AD28-4120395E6FE1}" type="datetimeFigureOut">
              <a:rPr lang="en-US" smtClean="0"/>
              <a:pPr/>
              <a:t>7/12/2024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899045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713909-1422-4EC4-AD28-4120395E6FE1}" type="datetimeFigureOut">
              <a:rPr lang="en-US" smtClean="0"/>
              <a:pPr/>
              <a:t>7/12/2024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527597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713909-1422-4EC4-AD28-4120395E6FE1}" type="datetimeFigureOut">
              <a:rPr lang="en-US" smtClean="0"/>
              <a:pPr/>
              <a:t>7/12/2024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558444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2713909-1422-4EC4-AD28-4120395E6FE1}" type="datetimeFigureOut">
              <a:rPr lang="en-US" smtClean="0"/>
              <a:pPr/>
              <a:t>7/12/2024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32261067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2713909-1422-4EC4-AD28-4120395E6FE1}" type="datetimeFigureOut">
              <a:rPr lang="en-US" smtClean="0"/>
              <a:pPr/>
              <a:t>7/12/2024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42802118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2713909-1422-4EC4-AD28-4120395E6FE1}" type="datetimeFigureOut">
              <a:rPr lang="en-US" smtClean="0"/>
              <a:pPr/>
              <a:t>7/12/2024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1329797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2713909-1422-4EC4-AD28-4120395E6FE1}" type="datetimeFigureOut">
              <a:rPr lang="en-US" smtClean="0"/>
              <a:pPr/>
              <a:t>7/12/2024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3535933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713909-1422-4EC4-AD28-4120395E6FE1}" type="datetimeFigureOut">
              <a:rPr lang="en-US" smtClean="0"/>
              <a:pPr/>
              <a:t>7/12/2024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1049370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2713909-1422-4EC4-AD28-4120395E6FE1}" type="datetimeFigureOut">
              <a:rPr lang="en-US" smtClean="0"/>
              <a:pPr/>
              <a:t>7/12/2024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3886027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2713909-1422-4EC4-AD28-4120395E6FE1}" type="datetimeFigureOut">
              <a:rPr lang="en-US" smtClean="0"/>
              <a:pPr/>
              <a:t>7/12/2024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2285228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713909-1422-4EC4-AD28-4120395E6FE1}" type="datetimeFigureOut">
              <a:rPr lang="en-US" smtClean="0"/>
              <a:pPr/>
              <a:t>7/12/2024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90DA7B-C192-4549-92BD-1749098E6739}" type="slidenum">
              <a:rPr lang="en-US" smtClean="0"/>
              <a:pPr/>
              <a:t>‹#›</a:t>
            </a:fld>
            <a:endParaRPr lang="en-US"/>
          </a:p>
        </p:txBody>
      </p:sp>
    </p:spTree>
    <p:extLst>
      <p:ext uri="{BB962C8B-B14F-4D97-AF65-F5344CB8AC3E}">
        <p14:creationId xmlns:p14="http://schemas.microsoft.com/office/powerpoint/2010/main" xmlns="" val="17669890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customXml" Target="../ink/ink1.xml"/><Relationship Id="rId1" Type="http://schemas.openxmlformats.org/officeDocument/2006/relationships/slideLayout" Target="../slideLayouts/slideLayout7.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4.png"/><Relationship Id="rId1" Type="http://schemas.openxmlformats.org/officeDocument/2006/relationships/slideLayout" Target="../slideLayouts/slideLayout7.xml"/><Relationship Id="rId5" Type="http://schemas.microsoft.com/office/2007/relationships/hdphoto" Target="../media/hdphoto4.wdp"/><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582594"/>
          </a:xfrm>
        </p:spPr>
        <p:txBody>
          <a:bodyPr>
            <a:noAutofit/>
          </a:bodyPr>
          <a:lstStyle/>
          <a:p>
            <a:r>
              <a:rPr lang="en-US" sz="2400" dirty="0" smtClean="0">
                <a:latin typeface="Times New Roman" pitchFamily="18" charset="0"/>
                <a:cs typeface="Times New Roman" pitchFamily="18" charset="0"/>
              </a:rPr>
              <a:t>K-NN Algorithm</a:t>
            </a:r>
            <a:endParaRPr lang="en-IN" sz="2400" dirty="0">
              <a:latin typeface="Times New Roman" pitchFamily="18" charset="0"/>
              <a:cs typeface="Times New Roman" pitchFamily="18" charset="0"/>
            </a:endParaRPr>
          </a:p>
        </p:txBody>
      </p:sp>
      <p:sp>
        <p:nvSpPr>
          <p:cNvPr id="3" name="Content Placeholder 2"/>
          <p:cNvSpPr>
            <a:spLocks noGrp="1"/>
          </p:cNvSpPr>
          <p:nvPr>
            <p:ph idx="1"/>
          </p:nvPr>
        </p:nvSpPr>
        <p:spPr>
          <a:xfrm>
            <a:off x="609600" y="857233"/>
            <a:ext cx="10972800" cy="5268931"/>
          </a:xfrm>
        </p:spPr>
        <p:txBody>
          <a:bodyPr>
            <a:noAutofit/>
          </a:bodyPr>
          <a:lstStyle/>
          <a:p>
            <a:pPr lvl="0">
              <a:lnSpc>
                <a:spcPct val="120000"/>
              </a:lnSpc>
            </a:pPr>
            <a:r>
              <a:rPr lang="en-IN" sz="1800" dirty="0">
                <a:latin typeface="Times New Roman" pitchFamily="18" charset="0"/>
                <a:cs typeface="Times New Roman" pitchFamily="18" charset="0"/>
              </a:rPr>
              <a:t>K-Nearest Neighbour is one of the simplest Machine Learning algorithms based on Supervised Learning technique</a:t>
            </a:r>
            <a:r>
              <a:rPr lang="en-IN" sz="1800" dirty="0" smtClean="0">
                <a:latin typeface="Times New Roman" pitchFamily="18" charset="0"/>
                <a:cs typeface="Times New Roman" pitchFamily="18" charset="0"/>
              </a:rPr>
              <a:t>.</a:t>
            </a:r>
          </a:p>
          <a:p>
            <a:pPr lvl="0">
              <a:lnSpc>
                <a:spcPct val="120000"/>
              </a:lnSpc>
            </a:pPr>
            <a:r>
              <a:rPr lang="en-IN" sz="1800" dirty="0" smtClean="0">
                <a:latin typeface="Times New Roman" pitchFamily="18" charset="0"/>
                <a:cs typeface="Times New Roman" pitchFamily="18" charset="0"/>
              </a:rPr>
              <a:t>K-NN </a:t>
            </a:r>
            <a:r>
              <a:rPr lang="en-IN" sz="1800" dirty="0">
                <a:latin typeface="Times New Roman" pitchFamily="18" charset="0"/>
                <a:cs typeface="Times New Roman" pitchFamily="18" charset="0"/>
              </a:rPr>
              <a:t>algorithm assumes the similarity between the new case/data and available cases and put the new case into the category that is most similar to the available categories</a:t>
            </a:r>
            <a:r>
              <a:rPr lang="en-IN" sz="1800" dirty="0" smtClean="0">
                <a:latin typeface="Times New Roman" pitchFamily="18" charset="0"/>
                <a:cs typeface="Times New Roman" pitchFamily="18" charset="0"/>
              </a:rPr>
              <a:t>.</a:t>
            </a:r>
          </a:p>
          <a:p>
            <a:pPr lvl="0">
              <a:lnSpc>
                <a:spcPct val="120000"/>
              </a:lnSpc>
            </a:pPr>
            <a:r>
              <a:rPr lang="en-IN" sz="1800" dirty="0" smtClean="0">
                <a:latin typeface="Times New Roman" pitchFamily="18" charset="0"/>
                <a:cs typeface="Times New Roman" pitchFamily="18" charset="0"/>
              </a:rPr>
              <a:t>K-NN </a:t>
            </a:r>
            <a:r>
              <a:rPr lang="en-IN" sz="1800" dirty="0">
                <a:latin typeface="Times New Roman" pitchFamily="18" charset="0"/>
                <a:cs typeface="Times New Roman" pitchFamily="18" charset="0"/>
              </a:rPr>
              <a:t>algorithm stores all the available data and classifies a new data point based on the similarity. This means when new data appears then it can be easily classified into a well suite category by using K- NN algorithm</a:t>
            </a:r>
            <a:r>
              <a:rPr lang="en-IN" sz="1800" dirty="0" smtClean="0">
                <a:latin typeface="Times New Roman" pitchFamily="18" charset="0"/>
                <a:cs typeface="Times New Roman" pitchFamily="18" charset="0"/>
              </a:rPr>
              <a:t>.</a:t>
            </a:r>
          </a:p>
          <a:p>
            <a:pPr lvl="0">
              <a:lnSpc>
                <a:spcPct val="120000"/>
              </a:lnSpc>
            </a:pPr>
            <a:r>
              <a:rPr lang="en-IN" sz="1800" dirty="0" smtClean="0">
                <a:latin typeface="Times New Roman" pitchFamily="18" charset="0"/>
                <a:cs typeface="Times New Roman" pitchFamily="18" charset="0"/>
              </a:rPr>
              <a:t>K-NN </a:t>
            </a:r>
            <a:r>
              <a:rPr lang="en-IN" sz="1800" dirty="0">
                <a:latin typeface="Times New Roman" pitchFamily="18" charset="0"/>
                <a:cs typeface="Times New Roman" pitchFamily="18" charset="0"/>
              </a:rPr>
              <a:t>algorithm can be used for Regression as well as for Classification but mostly it is used for the Classification problems</a:t>
            </a:r>
            <a:r>
              <a:rPr lang="en-IN" sz="1800" dirty="0" smtClean="0">
                <a:latin typeface="Times New Roman" pitchFamily="18" charset="0"/>
                <a:cs typeface="Times New Roman" pitchFamily="18" charset="0"/>
              </a:rPr>
              <a:t>.</a:t>
            </a:r>
          </a:p>
          <a:p>
            <a:pPr lvl="0">
              <a:lnSpc>
                <a:spcPct val="120000"/>
              </a:lnSpc>
            </a:pPr>
            <a:r>
              <a:rPr lang="en-IN" sz="1800" dirty="0" smtClean="0">
                <a:latin typeface="Times New Roman" pitchFamily="18" charset="0"/>
                <a:cs typeface="Times New Roman" pitchFamily="18" charset="0"/>
              </a:rPr>
              <a:t>K-NN </a:t>
            </a:r>
            <a:r>
              <a:rPr lang="en-IN" sz="1800" dirty="0">
                <a:latin typeface="Times New Roman" pitchFamily="18" charset="0"/>
                <a:cs typeface="Times New Roman" pitchFamily="18" charset="0"/>
              </a:rPr>
              <a:t>is a </a:t>
            </a:r>
            <a:r>
              <a:rPr lang="en-IN" sz="1800" b="1" dirty="0">
                <a:latin typeface="Times New Roman" pitchFamily="18" charset="0"/>
                <a:cs typeface="Times New Roman" pitchFamily="18" charset="0"/>
              </a:rPr>
              <a:t>non-parametric algorithm</a:t>
            </a:r>
            <a:r>
              <a:rPr lang="en-IN" sz="1800" dirty="0">
                <a:latin typeface="Times New Roman" pitchFamily="18" charset="0"/>
                <a:cs typeface="Times New Roman" pitchFamily="18" charset="0"/>
              </a:rPr>
              <a:t>, which means it does not make any assumption on underlying data</a:t>
            </a:r>
            <a:r>
              <a:rPr lang="en-IN" sz="1800" dirty="0" smtClean="0">
                <a:latin typeface="Times New Roman" pitchFamily="18" charset="0"/>
                <a:cs typeface="Times New Roman" pitchFamily="18" charset="0"/>
              </a:rPr>
              <a:t>.</a:t>
            </a:r>
          </a:p>
          <a:p>
            <a:pPr lvl="0">
              <a:lnSpc>
                <a:spcPct val="120000"/>
              </a:lnSpc>
            </a:pPr>
            <a:r>
              <a:rPr lang="en-IN" sz="1800" dirty="0" smtClean="0">
                <a:latin typeface="Times New Roman" pitchFamily="18" charset="0"/>
                <a:cs typeface="Times New Roman" pitchFamily="18" charset="0"/>
              </a:rPr>
              <a:t>It </a:t>
            </a:r>
            <a:r>
              <a:rPr lang="en-IN" sz="1800" dirty="0">
                <a:latin typeface="Times New Roman" pitchFamily="18" charset="0"/>
                <a:cs typeface="Times New Roman" pitchFamily="18" charset="0"/>
              </a:rPr>
              <a:t>is also called a </a:t>
            </a:r>
            <a:r>
              <a:rPr lang="en-IN" sz="1800" b="1" dirty="0">
                <a:latin typeface="Times New Roman" pitchFamily="18" charset="0"/>
                <a:cs typeface="Times New Roman" pitchFamily="18" charset="0"/>
              </a:rPr>
              <a:t>lazy learner algorithm</a:t>
            </a:r>
            <a:r>
              <a:rPr lang="en-IN" sz="1800" dirty="0">
                <a:latin typeface="Times New Roman" pitchFamily="18" charset="0"/>
                <a:cs typeface="Times New Roman" pitchFamily="18" charset="0"/>
              </a:rPr>
              <a:t> because it does not learn from the training set immediately instead it stores the dataset and at the time of classification, it performs an action on the dataset</a:t>
            </a:r>
            <a:r>
              <a:rPr lang="en-IN" sz="1800" dirty="0" smtClean="0">
                <a:latin typeface="Times New Roman" pitchFamily="18" charset="0"/>
                <a:cs typeface="Times New Roman" pitchFamily="18" charset="0"/>
              </a:rPr>
              <a:t>.</a:t>
            </a:r>
          </a:p>
          <a:p>
            <a:pPr lvl="0">
              <a:lnSpc>
                <a:spcPct val="120000"/>
              </a:lnSpc>
            </a:pPr>
            <a:r>
              <a:rPr lang="en-IN" sz="1800" dirty="0" smtClean="0">
                <a:latin typeface="Times New Roman" pitchFamily="18" charset="0"/>
                <a:cs typeface="Times New Roman" pitchFamily="18" charset="0"/>
              </a:rPr>
              <a:t>KNN </a:t>
            </a:r>
            <a:r>
              <a:rPr lang="en-IN" sz="1800" dirty="0">
                <a:latin typeface="Times New Roman" pitchFamily="18" charset="0"/>
                <a:cs typeface="Times New Roman" pitchFamily="18" charset="0"/>
              </a:rPr>
              <a:t>algorithm at the training phase just stores the dataset and when it gets new data, then it classifies that data into a category that is much similar to the new data.</a:t>
            </a:r>
          </a:p>
          <a:p>
            <a:pPr>
              <a:lnSpc>
                <a:spcPct val="120000"/>
              </a:lnSpc>
            </a:pPr>
            <a:endParaRPr lang="en-IN" sz="1800" dirty="0">
              <a:latin typeface="Times New Roman" pitchFamily="18" charset="0"/>
              <a:cs typeface="Times New Roman" pitchFamily="18" charset="0"/>
            </a:endParaRPr>
          </a:p>
          <a:p>
            <a:pPr>
              <a:lnSpc>
                <a:spcPct val="120000"/>
              </a:lnSpc>
            </a:pPr>
            <a:endParaRPr lang="en-IN" sz="18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mc:AlternateContent xmlns:mc="http://schemas.openxmlformats.org/markup-compatibility/2006">
        <mc:Choice xmlns:p14="http://schemas.microsoft.com/office/powerpoint/2010/main" xmlns="" Requires="p14">
          <p:contentPart p14:bwMode="auto" r:id="rId2">
            <p14:nvContentPartPr>
              <p14:cNvPr id="2049" name="Ink 91"/>
              <p14:cNvContentPartPr>
                <a14:cpLocks xmlns:a14="http://schemas.microsoft.com/office/drawing/2010/main" noRot="1" noChangeAspect="1" noEditPoints="1" noChangeArrowheads="1" noChangeShapeType="1"/>
              </p14:cNvContentPartPr>
              <p14:nvPr/>
            </p14:nvContentPartPr>
            <p14:xfrm>
              <a:off x="4849813" y="1000125"/>
              <a:ext cx="17462" cy="17463"/>
            </p14:xfrm>
          </p:contentPart>
        </mc:Choice>
        <mc:Fallback>
          <p:pic>
            <p:nvPicPr>
              <p:cNvPr id="2049" name="Ink 91"/>
              <p:cNvPicPr>
                <a:picLocks noRot="1" noChangeAspect="1" noEditPoints="1" noChangeArrowheads="1" noChangeShapeType="1"/>
              </p:cNvPicPr>
              <p:nvPr/>
            </p:nvPicPr>
            <p:blipFill>
              <a:blip/>
              <a:stretch>
                <a:fillRect/>
              </a:stretch>
            </p:blipFill>
            <p:spPr>
              <a:xfrm>
                <a:off x="0" y="0"/>
                <a:ext cx="0" cy="0"/>
              </a:xfrm>
              <a:prstGeom prst="rect">
                <a:avLst/>
              </a:prstGeom>
            </p:spPr>
          </p:pic>
        </mc:Fallback>
      </mc:AlternateContent>
      <p:sp>
        <p:nvSpPr>
          <p:cNvPr id="3" name="Rectangle 3"/>
          <p:cNvSpPr>
            <a:spLocks noChangeArrowheads="1"/>
          </p:cNvSpPr>
          <p:nvPr/>
        </p:nvSpPr>
        <p:spPr bwMode="auto">
          <a:xfrm>
            <a:off x="228600" y="-19853"/>
            <a:ext cx="10258962" cy="9541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Let us start writing the program now</a:t>
            </a:r>
            <a:endParaRPr kumimoji="0" lang="en-US" altLang="en-US" sz="2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The features column is called as x and the target column is called as Y</a:t>
            </a:r>
            <a:endParaRPr kumimoji="0" lang="en-US" altLang="en-US" sz="2800" b="0" i="0" u="none" strike="noStrike" cap="none" normalizeH="0" baseline="0" dirty="0" smtClean="0">
              <a:ln>
                <a:noFill/>
              </a:ln>
              <a:solidFill>
                <a:schemeClr val="tx1"/>
              </a:solidFill>
              <a:effectLst/>
              <a:latin typeface="Arial" panose="020B0604020202020204" pitchFamily="34" charset="0"/>
            </a:endParaRPr>
          </a:p>
        </p:txBody>
      </p:sp>
      <p:pic>
        <p:nvPicPr>
          <p:cNvPr id="5" name="Picture 4"/>
          <p:cNvPicPr/>
          <p:nvPr/>
        </p:nvPicPr>
        <p:blipFill rotWithShape="1">
          <a:blip r:embed="rId3">
            <a:extLst>
              <a:ext uri="{BEBA8EAE-BF5A-486C-A8C5-ECC9F3942E4B}">
                <a14:imgProps xmlns:a14="http://schemas.microsoft.com/office/drawing/2010/main" xmlns="">
                  <a14:imgLayer r:embed="rId4">
                    <a14:imgEffect>
                      <a14:brightnessContrast bright="-20000" contrast="20000"/>
                    </a14:imgEffect>
                  </a14:imgLayer>
                </a14:imgProps>
              </a:ext>
            </a:extLst>
          </a:blip>
          <a:srcRect l="8692" t="13327" r="11388" b="19501"/>
          <a:stretch/>
        </p:blipFill>
        <p:spPr bwMode="auto">
          <a:xfrm>
            <a:off x="228600" y="1083458"/>
            <a:ext cx="11719560" cy="3153261"/>
          </a:xfrm>
          <a:prstGeom prst="rect">
            <a:avLst/>
          </a:prstGeom>
          <a:ln>
            <a:noFill/>
          </a:ln>
          <a:extLst>
            <a:ext uri="{53640926-AAD7-44D8-BBD7-CCE9431645EC}">
              <a14:shadowObscured xmlns:a14="http://schemas.microsoft.com/office/drawing/2010/main" xmlns=""/>
            </a:ext>
          </a:extLst>
        </p:spPr>
      </p:pic>
      <p:sp>
        <p:nvSpPr>
          <p:cNvPr id="4" name="Rectangle 3"/>
          <p:cNvSpPr/>
          <p:nvPr/>
        </p:nvSpPr>
        <p:spPr>
          <a:xfrm>
            <a:off x="228600" y="4694965"/>
            <a:ext cx="12085320" cy="410882"/>
          </a:xfrm>
          <a:prstGeom prst="rect">
            <a:avLst/>
          </a:prstGeom>
        </p:spPr>
        <p:txBody>
          <a:bodyPr wrap="square">
            <a:spAutoFit/>
          </a:bodyPr>
          <a:lstStyle/>
          <a:p>
            <a:pPr>
              <a:lnSpc>
                <a:spcPct val="115000"/>
              </a:lnSpc>
              <a:spcAft>
                <a:spcPts val="1000"/>
              </a:spcAft>
            </a:pPr>
            <a:r>
              <a:rPr lang="en-US" dirty="0">
                <a:latin typeface="Times New Roman" panose="02020603050405020304" pitchFamily="18" charset="0"/>
                <a:ea typeface="Calibri" panose="020F0502020204030204" pitchFamily="34" charset="0"/>
                <a:cs typeface="Times New Roman" panose="02020603050405020304" pitchFamily="18" charset="0"/>
              </a:rPr>
              <a:t>More than the majority of the rows can be used for training the model  some of the rows can be used for testing the model</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xmlns="" val="18341959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extLst>
              <a:ext uri="{BEBA8EAE-BF5A-486C-A8C5-ECC9F3942E4B}">
                <a14:imgProps xmlns:a14="http://schemas.microsoft.com/office/drawing/2010/main" xmlns="">
                  <a14:imgLayer r:embed="rId3">
                    <a14:imgEffect>
                      <a14:brightnessContrast bright="-20000" contrast="20000"/>
                    </a14:imgEffect>
                  </a14:imgLayer>
                </a14:imgProps>
              </a:ext>
            </a:extLst>
          </a:blip>
          <a:srcRect l="8691" t="32697" r="40960" b="29986"/>
          <a:stretch/>
        </p:blipFill>
        <p:spPr bwMode="auto">
          <a:xfrm>
            <a:off x="272414" y="154304"/>
            <a:ext cx="10898506" cy="3111897"/>
          </a:xfrm>
          <a:prstGeom prst="rect">
            <a:avLst/>
          </a:prstGeom>
          <a:ln>
            <a:noFill/>
          </a:ln>
          <a:extLst>
            <a:ext uri="{53640926-AAD7-44D8-BBD7-CCE9431645EC}">
              <a14:shadowObscured xmlns:a14="http://schemas.microsoft.com/office/drawing/2010/main" xmlns=""/>
            </a:ext>
          </a:extLst>
        </p:spPr>
      </p:pic>
      <p:sp>
        <p:nvSpPr>
          <p:cNvPr id="3" name="Rectangle 2"/>
          <p:cNvSpPr/>
          <p:nvPr/>
        </p:nvSpPr>
        <p:spPr>
          <a:xfrm>
            <a:off x="272414" y="3266202"/>
            <a:ext cx="10363200" cy="369332"/>
          </a:xfrm>
          <a:prstGeom prst="rect">
            <a:avLst/>
          </a:prstGeom>
        </p:spPr>
        <p:txBody>
          <a:bodyPr wrap="square">
            <a:spAutoFit/>
          </a:bodyPr>
          <a:lstStyle/>
          <a:p>
            <a:r>
              <a:rPr lang="en-US" dirty="0"/>
              <a:t>Thus we come up with four parts of data sets </a:t>
            </a:r>
            <a:r>
              <a:rPr lang="en-US" dirty="0" err="1"/>
              <a:t>x_train</a:t>
            </a:r>
            <a:r>
              <a:rPr lang="en-US" dirty="0"/>
              <a:t>, </a:t>
            </a:r>
            <a:r>
              <a:rPr lang="en-US" dirty="0" err="1"/>
              <a:t>y_train</a:t>
            </a:r>
            <a:r>
              <a:rPr lang="en-US" dirty="0"/>
              <a:t>, </a:t>
            </a:r>
            <a:r>
              <a:rPr lang="en-US" dirty="0" err="1"/>
              <a:t>x_test</a:t>
            </a:r>
            <a:r>
              <a:rPr lang="en-US" dirty="0"/>
              <a:t>, </a:t>
            </a:r>
            <a:r>
              <a:rPr lang="en-US" dirty="0" err="1"/>
              <a:t>y_test</a:t>
            </a:r>
            <a:endParaRPr lang="en-US" dirty="0"/>
          </a:p>
        </p:txBody>
      </p:sp>
      <p:pic>
        <p:nvPicPr>
          <p:cNvPr id="4" name="Picture 3"/>
          <p:cNvPicPr/>
          <p:nvPr/>
        </p:nvPicPr>
        <p:blipFill rotWithShape="1">
          <a:blip r:embed="rId4">
            <a:extLst>
              <a:ext uri="{BEBA8EAE-BF5A-486C-A8C5-ECC9F3942E4B}">
                <a14:imgProps xmlns:a14="http://schemas.microsoft.com/office/drawing/2010/main" xmlns="">
                  <a14:imgLayer r:embed="rId5">
                    <a14:imgEffect>
                      <a14:brightnessContrast bright="-20000" contrast="-20000"/>
                    </a14:imgEffect>
                  </a14:imgLayer>
                </a14:imgProps>
              </a:ext>
            </a:extLst>
          </a:blip>
          <a:srcRect l="8891" t="32342" r="41758" b="31940"/>
          <a:stretch/>
        </p:blipFill>
        <p:spPr bwMode="auto">
          <a:xfrm>
            <a:off x="165734" y="3918267"/>
            <a:ext cx="11599546" cy="2482533"/>
          </a:xfrm>
          <a:prstGeom prst="rect">
            <a:avLst/>
          </a:prstGeom>
          <a:ln>
            <a:noFill/>
          </a:ln>
          <a:extLst>
            <a:ext uri="{53640926-AAD7-44D8-BBD7-CCE9431645EC}">
              <a14:shadowObscured xmlns:a14="http://schemas.microsoft.com/office/drawing/2010/main" xmlns=""/>
            </a:ext>
          </a:extLst>
        </p:spPr>
      </p:pic>
    </p:spTree>
    <p:extLst>
      <p:ext uri="{BB962C8B-B14F-4D97-AF65-F5344CB8AC3E}">
        <p14:creationId xmlns:p14="http://schemas.microsoft.com/office/powerpoint/2010/main" xmlns="" val="27976002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5" name="Cloud Callout 4"/>
          <p:cNvSpPr/>
          <p:nvPr/>
        </p:nvSpPr>
        <p:spPr>
          <a:xfrm>
            <a:off x="1319391" y="169798"/>
            <a:ext cx="9960332" cy="1579300"/>
          </a:xfrm>
          <a:prstGeom prst="cloudCallou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chemeClr val="tx1"/>
                </a:solidFill>
              </a:rPr>
              <a:t>from </a:t>
            </a:r>
            <a:r>
              <a:rPr lang="en-US" sz="2800" dirty="0" err="1">
                <a:solidFill>
                  <a:schemeClr val="tx1"/>
                </a:solidFill>
              </a:rPr>
              <a:t>sklearn.datasets</a:t>
            </a:r>
            <a:r>
              <a:rPr lang="en-US" sz="2800" dirty="0">
                <a:solidFill>
                  <a:schemeClr val="tx1"/>
                </a:solidFill>
              </a:rPr>
              <a:t> import </a:t>
            </a:r>
            <a:r>
              <a:rPr lang="en-US" sz="2800" dirty="0" err="1">
                <a:solidFill>
                  <a:schemeClr val="tx1"/>
                </a:solidFill>
              </a:rPr>
              <a:t>load_iris</a:t>
            </a:r>
            <a:r>
              <a:rPr lang="en-US" sz="2800" dirty="0">
                <a:solidFill>
                  <a:schemeClr val="tx1"/>
                </a:solidFill>
              </a:rPr>
              <a:t> </a:t>
            </a:r>
          </a:p>
          <a:p>
            <a:r>
              <a:rPr lang="en-US" sz="2800" dirty="0">
                <a:solidFill>
                  <a:schemeClr val="tx1"/>
                </a:solidFill>
              </a:rPr>
              <a:t>iris=</a:t>
            </a:r>
            <a:r>
              <a:rPr lang="en-US" sz="2800" dirty="0" err="1">
                <a:solidFill>
                  <a:schemeClr val="tx1"/>
                </a:solidFill>
              </a:rPr>
              <a:t>load_iris</a:t>
            </a:r>
            <a:r>
              <a:rPr lang="en-US" sz="2800" dirty="0">
                <a:solidFill>
                  <a:schemeClr val="tx1"/>
                </a:solidFill>
              </a:rPr>
              <a:t>()</a:t>
            </a:r>
          </a:p>
        </p:txBody>
      </p:sp>
      <p:sp>
        <p:nvSpPr>
          <p:cNvPr id="7" name="TextBox 6"/>
          <p:cNvSpPr txBox="1"/>
          <p:nvPr/>
        </p:nvSpPr>
        <p:spPr>
          <a:xfrm>
            <a:off x="226382" y="1991974"/>
            <a:ext cx="12146349" cy="4801314"/>
          </a:xfrm>
          <a:prstGeom prst="rect">
            <a:avLst/>
          </a:prstGeom>
          <a:noFill/>
        </p:spPr>
        <p:txBody>
          <a:bodyPr wrap="square" rtlCol="0">
            <a:spAutoFit/>
          </a:bodyPr>
          <a:lstStyle/>
          <a:p>
            <a:r>
              <a:rPr lang="en-US" sz="2400" dirty="0" smtClean="0"/>
              <a:t>Iris dataset  is imported using </a:t>
            </a:r>
            <a:r>
              <a:rPr lang="en-US" sz="2400" b="1" dirty="0" err="1" smtClean="0"/>
              <a:t>load_iris</a:t>
            </a:r>
            <a:r>
              <a:rPr lang="en-US" sz="2400" b="1" dirty="0" smtClean="0"/>
              <a:t>()</a:t>
            </a:r>
            <a:r>
              <a:rPr lang="en-US" sz="2400" dirty="0" smtClean="0"/>
              <a:t> from </a:t>
            </a:r>
            <a:r>
              <a:rPr lang="en-US" sz="2400" dirty="0" err="1" smtClean="0"/>
              <a:t>scikit</a:t>
            </a:r>
            <a:r>
              <a:rPr lang="en-US" sz="2400" dirty="0" smtClean="0"/>
              <a:t>-learn</a:t>
            </a:r>
          </a:p>
          <a:p>
            <a:endParaRPr lang="en-US" sz="2400" dirty="0" smtClean="0"/>
          </a:p>
          <a:p>
            <a:r>
              <a:rPr lang="en-US" sz="2400" dirty="0" smtClean="0"/>
              <a:t>-well-known dataset in machine learning. </a:t>
            </a:r>
          </a:p>
          <a:p>
            <a:r>
              <a:rPr lang="en-US" sz="2400" dirty="0" smtClean="0"/>
              <a:t>-contains data for three different species of iris flowers     </a:t>
            </a:r>
          </a:p>
          <a:p>
            <a:r>
              <a:rPr lang="en-US" sz="2400" dirty="0" smtClean="0"/>
              <a:t>         (</a:t>
            </a:r>
            <a:r>
              <a:rPr lang="en-US" sz="2400" dirty="0" err="1" smtClean="0"/>
              <a:t>Setosa</a:t>
            </a:r>
            <a:r>
              <a:rPr lang="en-US" sz="2400" dirty="0" smtClean="0"/>
              <a:t>, Versicolor, and </a:t>
            </a:r>
            <a:r>
              <a:rPr lang="en-US" sz="2400" dirty="0" err="1" smtClean="0"/>
              <a:t>Virginica</a:t>
            </a:r>
            <a:r>
              <a:rPr lang="en-US" sz="2400" dirty="0" smtClean="0"/>
              <a:t>). </a:t>
            </a:r>
          </a:p>
          <a:p>
            <a:pPr lvl="0"/>
            <a:r>
              <a:rPr lang="en-US" sz="2400" dirty="0" smtClean="0"/>
              <a:t> -</a:t>
            </a:r>
            <a:r>
              <a:rPr lang="en-US" sz="2400" b="1" dirty="0" smtClean="0"/>
              <a:t>Features (Attributes)</a:t>
            </a:r>
            <a:r>
              <a:rPr lang="en-US" sz="2400" dirty="0" smtClean="0"/>
              <a:t>:  Sepal length, Sepal width                                       </a:t>
            </a:r>
          </a:p>
          <a:p>
            <a:pPr lvl="0"/>
            <a:r>
              <a:rPr lang="en-US" sz="2400" dirty="0" smtClean="0"/>
              <a:t>                                            Petal length, Petal width</a:t>
            </a:r>
          </a:p>
          <a:p>
            <a:pPr lvl="0"/>
            <a:r>
              <a:rPr lang="en-US" sz="2400" b="1" dirty="0" smtClean="0"/>
              <a:t>-Target Labels</a:t>
            </a:r>
            <a:r>
              <a:rPr lang="en-US" sz="2400" dirty="0" smtClean="0"/>
              <a:t>:</a:t>
            </a:r>
          </a:p>
          <a:p>
            <a:pPr lvl="1"/>
            <a:r>
              <a:rPr lang="en-US" sz="2400" dirty="0" smtClean="0"/>
              <a:t>These represent the species of iris flowers, and there are three classes:</a:t>
            </a:r>
          </a:p>
          <a:p>
            <a:pPr lvl="2"/>
            <a:r>
              <a:rPr lang="en-US" sz="2400" dirty="0" smtClean="0"/>
              <a:t>0: Iris </a:t>
            </a:r>
            <a:r>
              <a:rPr lang="en-US" sz="2400" dirty="0" err="1" smtClean="0"/>
              <a:t>Setosa</a:t>
            </a:r>
            <a:endParaRPr lang="en-US" sz="2400" dirty="0" smtClean="0"/>
          </a:p>
          <a:p>
            <a:pPr lvl="2"/>
            <a:r>
              <a:rPr lang="en-US" sz="2400" dirty="0" smtClean="0"/>
              <a:t>1: Iris Versicolor</a:t>
            </a:r>
          </a:p>
          <a:p>
            <a:pPr lvl="2"/>
            <a:r>
              <a:rPr lang="en-US" sz="2400" dirty="0" smtClean="0"/>
              <a:t>2: Iris </a:t>
            </a:r>
            <a:r>
              <a:rPr lang="en-US" sz="2400" dirty="0" err="1" smtClean="0"/>
              <a:t>Virginica</a:t>
            </a:r>
            <a:endParaRPr lang="en-US" sz="2400" dirty="0" smtClean="0"/>
          </a:p>
          <a:p>
            <a:endParaRPr lang="en-US" dirty="0"/>
          </a:p>
        </p:txBody>
      </p:sp>
    </p:spTree>
    <p:extLst>
      <p:ext uri="{BB962C8B-B14F-4D97-AF65-F5344CB8AC3E}">
        <p14:creationId xmlns:p14="http://schemas.microsoft.com/office/powerpoint/2010/main" xmlns="" val="69587145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pic>
        <p:nvPicPr>
          <p:cNvPr id="9" name="Picture 8"/>
          <p:cNvPicPr/>
          <p:nvPr/>
        </p:nvPicPr>
        <p:blipFill rotWithShape="1">
          <a:blip r:embed="rId2"/>
          <a:srcRect l="35215" t="27973" r="16398" b="40947"/>
          <a:stretch/>
        </p:blipFill>
        <p:spPr bwMode="auto">
          <a:xfrm>
            <a:off x="2177081" y="614597"/>
            <a:ext cx="9080531" cy="4961744"/>
          </a:xfrm>
          <a:prstGeom prst="rect">
            <a:avLst/>
          </a:prstGeom>
          <a:ln>
            <a:noFill/>
          </a:ln>
          <a:extLst>
            <a:ext uri="{53640926-AAD7-44D8-BBD7-CCE9431645EC}">
              <a14:shadowObscured xmlns:a14="http://schemas.microsoft.com/office/drawing/2010/main" xmlns=""/>
            </a:ext>
          </a:extLst>
        </p:spPr>
      </p:pic>
    </p:spTree>
    <p:extLst>
      <p:ext uri="{BB962C8B-B14F-4D97-AF65-F5344CB8AC3E}">
        <p14:creationId xmlns:p14="http://schemas.microsoft.com/office/powerpoint/2010/main" xmlns="" val="324844567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5" name="Cloud Callout 4"/>
          <p:cNvSpPr/>
          <p:nvPr/>
        </p:nvSpPr>
        <p:spPr>
          <a:xfrm>
            <a:off x="-1" y="319985"/>
            <a:ext cx="7060367" cy="2001184"/>
          </a:xfrm>
          <a:prstGeom prst="cloudCallou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dirty="0">
                <a:solidFill>
                  <a:schemeClr val="tx1"/>
                </a:solidFill>
              </a:rPr>
              <a:t>x=</a:t>
            </a:r>
            <a:r>
              <a:rPr lang="en-US" sz="4400" dirty="0" err="1">
                <a:solidFill>
                  <a:schemeClr val="tx1"/>
                </a:solidFill>
              </a:rPr>
              <a:t>iris.data</a:t>
            </a:r>
            <a:r>
              <a:rPr lang="en-US" sz="4400" dirty="0">
                <a:solidFill>
                  <a:schemeClr val="tx1"/>
                </a:solidFill>
              </a:rPr>
              <a:t>   </a:t>
            </a:r>
          </a:p>
          <a:p>
            <a:r>
              <a:rPr lang="en-US" sz="4400" dirty="0">
                <a:solidFill>
                  <a:schemeClr val="tx1"/>
                </a:solidFill>
              </a:rPr>
              <a:t>y=</a:t>
            </a:r>
            <a:r>
              <a:rPr lang="en-US" sz="4400" dirty="0" err="1">
                <a:solidFill>
                  <a:schemeClr val="tx1"/>
                </a:solidFill>
              </a:rPr>
              <a:t>iris.target</a:t>
            </a:r>
            <a:r>
              <a:rPr lang="en-US" sz="4400" dirty="0">
                <a:solidFill>
                  <a:schemeClr val="tx1"/>
                </a:solidFill>
              </a:rPr>
              <a:t> </a:t>
            </a:r>
          </a:p>
        </p:txBody>
      </p:sp>
      <p:sp>
        <p:nvSpPr>
          <p:cNvPr id="7" name="TextBox 6"/>
          <p:cNvSpPr txBox="1"/>
          <p:nvPr/>
        </p:nvSpPr>
        <p:spPr>
          <a:xfrm>
            <a:off x="344774" y="2683238"/>
            <a:ext cx="11587397" cy="4524315"/>
          </a:xfrm>
          <a:prstGeom prst="rect">
            <a:avLst/>
          </a:prstGeom>
          <a:noFill/>
        </p:spPr>
        <p:txBody>
          <a:bodyPr wrap="square" rtlCol="0">
            <a:spAutoFit/>
          </a:bodyPr>
          <a:lstStyle/>
          <a:p>
            <a:r>
              <a:rPr lang="en-US" sz="3200" dirty="0"/>
              <a:t>Split the dataset into features (x) and target labels (y</a:t>
            </a:r>
            <a:r>
              <a:rPr lang="en-US" sz="3200" dirty="0" smtClean="0"/>
              <a:t>)</a:t>
            </a:r>
          </a:p>
          <a:p>
            <a:endParaRPr lang="en-US" sz="3200" dirty="0"/>
          </a:p>
          <a:p>
            <a:r>
              <a:rPr lang="en-US" sz="3200" b="1" dirty="0" smtClean="0"/>
              <a:t>-</a:t>
            </a:r>
            <a:r>
              <a:rPr lang="en-US" sz="3200" b="1" dirty="0" err="1" smtClean="0"/>
              <a:t>iris.data</a:t>
            </a:r>
            <a:r>
              <a:rPr lang="en-US" sz="3200" dirty="0" smtClean="0"/>
              <a:t> contains </a:t>
            </a:r>
            <a:r>
              <a:rPr lang="en-US" sz="3200" dirty="0"/>
              <a:t>all the feature values (sepal length, sepal width, petal length, and petal width) for all the samples in the dataset.  </a:t>
            </a:r>
            <a:r>
              <a:rPr lang="en-US" sz="3200" dirty="0" smtClean="0"/>
              <a:t>returns </a:t>
            </a:r>
            <a:r>
              <a:rPr lang="en-US" sz="3200" dirty="0"/>
              <a:t>the feature data as a </a:t>
            </a:r>
            <a:r>
              <a:rPr lang="en-US" sz="3200" dirty="0" err="1"/>
              <a:t>NumPy</a:t>
            </a:r>
            <a:r>
              <a:rPr lang="en-US" sz="3200" dirty="0"/>
              <a:t> array, including all four columns. </a:t>
            </a:r>
            <a:endParaRPr lang="en-US" sz="3200" dirty="0" smtClean="0"/>
          </a:p>
          <a:p>
            <a:r>
              <a:rPr lang="en-US" sz="3200" dirty="0" smtClean="0"/>
              <a:t>The </a:t>
            </a:r>
            <a:r>
              <a:rPr lang="en-US" sz="3200" b="1" dirty="0"/>
              <a:t>target</a:t>
            </a:r>
            <a:r>
              <a:rPr lang="en-US" sz="3200" dirty="0"/>
              <a:t> attribute contains the target labels (species information).</a:t>
            </a:r>
          </a:p>
          <a:p>
            <a:r>
              <a:rPr lang="en-US" sz="3200" dirty="0"/>
              <a:t> </a:t>
            </a:r>
          </a:p>
          <a:p>
            <a:endParaRPr lang="en-US" sz="3200" dirty="0"/>
          </a:p>
        </p:txBody>
      </p:sp>
    </p:spTree>
    <p:extLst>
      <p:ext uri="{BB962C8B-B14F-4D97-AF65-F5344CB8AC3E}">
        <p14:creationId xmlns:p14="http://schemas.microsoft.com/office/powerpoint/2010/main" xmlns="" val="38348567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6" name="Cloud Callout 5"/>
          <p:cNvSpPr/>
          <p:nvPr/>
        </p:nvSpPr>
        <p:spPr>
          <a:xfrm>
            <a:off x="663680" y="470637"/>
            <a:ext cx="5887022" cy="1957770"/>
          </a:xfrm>
          <a:prstGeom prst="cloudCallou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smtClean="0">
                <a:solidFill>
                  <a:schemeClr val="tx1"/>
                </a:solidFill>
              </a:rPr>
              <a:t>print(x</a:t>
            </a:r>
            <a:r>
              <a:rPr lang="en-US" sz="4000" dirty="0">
                <a:solidFill>
                  <a:schemeClr val="tx1"/>
                </a:solidFill>
              </a:rPr>
              <a:t>[:5],y[:5</a:t>
            </a:r>
            <a:r>
              <a:rPr lang="en-US" sz="4000" dirty="0" smtClean="0">
                <a:solidFill>
                  <a:schemeClr val="tx1"/>
                </a:solidFill>
              </a:rPr>
              <a:t>])</a:t>
            </a:r>
            <a:endParaRPr lang="en-US" sz="4000" dirty="0">
              <a:solidFill>
                <a:schemeClr val="tx1"/>
              </a:solidFill>
            </a:endParaRPr>
          </a:p>
        </p:txBody>
      </p:sp>
      <p:sp>
        <p:nvSpPr>
          <p:cNvPr id="10" name="Right Arrow 9"/>
          <p:cNvSpPr/>
          <p:nvPr/>
        </p:nvSpPr>
        <p:spPr>
          <a:xfrm>
            <a:off x="3085444" y="3637610"/>
            <a:ext cx="422032" cy="2013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404735" y="2958623"/>
            <a:ext cx="10852878" cy="4308872"/>
          </a:xfrm>
          <a:prstGeom prst="rect">
            <a:avLst/>
          </a:prstGeom>
          <a:noFill/>
        </p:spPr>
        <p:txBody>
          <a:bodyPr wrap="square" rtlCol="0">
            <a:spAutoFit/>
          </a:bodyPr>
          <a:lstStyle/>
          <a:p>
            <a:r>
              <a:rPr lang="en-US" sz="2800" dirty="0" smtClean="0"/>
              <a:t>prints </a:t>
            </a:r>
            <a:r>
              <a:rPr lang="en-US" sz="2800" dirty="0"/>
              <a:t>the first 5 rows of the feature data (x) and the corresponding target labels (y) from the Iris dataset</a:t>
            </a:r>
            <a:r>
              <a:rPr lang="en-US" sz="2800" dirty="0" smtClean="0"/>
              <a:t>.</a:t>
            </a:r>
          </a:p>
          <a:p>
            <a:endParaRPr lang="en-US" sz="2800" dirty="0"/>
          </a:p>
          <a:p>
            <a:r>
              <a:rPr lang="en-US" sz="2800" dirty="0" smtClean="0">
                <a:solidFill>
                  <a:srgbClr val="FF0000"/>
                </a:solidFill>
              </a:rPr>
              <a:t>Output</a:t>
            </a:r>
          </a:p>
          <a:p>
            <a:endParaRPr lang="en-US" dirty="0"/>
          </a:p>
          <a:p>
            <a:r>
              <a:rPr lang="en-US" b="1" dirty="0"/>
              <a:t>[[5.1 3.5 1.4 0.2]</a:t>
            </a:r>
            <a:endParaRPr lang="en-US" dirty="0"/>
          </a:p>
          <a:p>
            <a:r>
              <a:rPr lang="en-US" b="1" dirty="0"/>
              <a:t> [4.9 3.  1.4 0.2]</a:t>
            </a:r>
            <a:endParaRPr lang="en-US" dirty="0"/>
          </a:p>
          <a:p>
            <a:r>
              <a:rPr lang="en-US" b="1" dirty="0"/>
              <a:t> [4.7 3.2 1.3 0.2]</a:t>
            </a:r>
            <a:endParaRPr lang="en-US" dirty="0"/>
          </a:p>
          <a:p>
            <a:r>
              <a:rPr lang="en-US" b="1" dirty="0"/>
              <a:t> [4.6 3.1 1.5 0.2]</a:t>
            </a:r>
            <a:endParaRPr lang="en-US" dirty="0"/>
          </a:p>
          <a:p>
            <a:r>
              <a:rPr lang="en-US" b="1" dirty="0"/>
              <a:t> [5.  3.6 1.4 0.2]] [0 0 0 0 0]</a:t>
            </a:r>
            <a:endParaRPr lang="en-US" dirty="0"/>
          </a:p>
          <a:p>
            <a:endParaRPr lang="en-US" dirty="0"/>
          </a:p>
          <a:p>
            <a:r>
              <a:rPr lang="en-US" dirty="0"/>
              <a:t> </a:t>
            </a:r>
          </a:p>
          <a:p>
            <a:endParaRPr lang="en-US" dirty="0"/>
          </a:p>
        </p:txBody>
      </p:sp>
    </p:spTree>
    <p:extLst>
      <p:ext uri="{BB962C8B-B14F-4D97-AF65-F5344CB8AC3E}">
        <p14:creationId xmlns:p14="http://schemas.microsoft.com/office/powerpoint/2010/main" xmlns="" val="22758906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5" name="Cloud Callout 4"/>
          <p:cNvSpPr/>
          <p:nvPr/>
        </p:nvSpPr>
        <p:spPr>
          <a:xfrm>
            <a:off x="-989351" y="389744"/>
            <a:ext cx="16384249" cy="3087974"/>
          </a:xfrm>
          <a:prstGeom prst="cloudCallou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smtClean="0">
                <a:solidFill>
                  <a:schemeClr val="tx1"/>
                </a:solidFill>
              </a:rPr>
              <a:t>from </a:t>
            </a:r>
            <a:r>
              <a:rPr lang="en-US" sz="3200" dirty="0" err="1" smtClean="0">
                <a:solidFill>
                  <a:schemeClr val="tx1"/>
                </a:solidFill>
              </a:rPr>
              <a:t>sklearn.model_selection</a:t>
            </a:r>
            <a:r>
              <a:rPr lang="en-US" sz="3200" dirty="0" smtClean="0">
                <a:solidFill>
                  <a:schemeClr val="tx1"/>
                </a:solidFill>
              </a:rPr>
              <a:t> import </a:t>
            </a:r>
            <a:r>
              <a:rPr lang="en-US" sz="3200" dirty="0" err="1" smtClean="0">
                <a:solidFill>
                  <a:schemeClr val="tx1"/>
                </a:solidFill>
              </a:rPr>
              <a:t>train_test_split</a:t>
            </a:r>
            <a:endParaRPr lang="en-US" sz="3200" dirty="0">
              <a:solidFill>
                <a:schemeClr val="tx1"/>
              </a:solidFill>
            </a:endParaRPr>
          </a:p>
          <a:p>
            <a:r>
              <a:rPr lang="en-US" sz="2400" dirty="0">
                <a:solidFill>
                  <a:schemeClr val="tx1"/>
                </a:solidFill>
              </a:rPr>
              <a:t>xtrain,xtest,ytrain,ytest </a:t>
            </a:r>
            <a:r>
              <a:rPr lang="en-US" sz="2800" dirty="0">
                <a:solidFill>
                  <a:schemeClr val="tx1"/>
                </a:solidFill>
              </a:rPr>
              <a:t>=train_test_split(</a:t>
            </a:r>
            <a:r>
              <a:rPr lang="en-US" sz="2800" dirty="0" err="1">
                <a:solidFill>
                  <a:schemeClr val="tx1"/>
                </a:solidFill>
              </a:rPr>
              <a:t>x,y,test_size</a:t>
            </a:r>
            <a:r>
              <a:rPr lang="en-US" sz="2800" dirty="0">
                <a:solidFill>
                  <a:schemeClr val="tx1"/>
                </a:solidFill>
              </a:rPr>
              <a:t>=0.4,random_state=1</a:t>
            </a:r>
            <a:r>
              <a:rPr lang="en-US" dirty="0">
                <a:solidFill>
                  <a:schemeClr val="tx1"/>
                </a:solidFill>
              </a:rPr>
              <a:t>) </a:t>
            </a:r>
          </a:p>
        </p:txBody>
      </p:sp>
      <p:sp>
        <p:nvSpPr>
          <p:cNvPr id="6" name="TextBox 5"/>
          <p:cNvSpPr txBox="1"/>
          <p:nvPr/>
        </p:nvSpPr>
        <p:spPr>
          <a:xfrm>
            <a:off x="314717" y="4103089"/>
            <a:ext cx="5518856" cy="461665"/>
          </a:xfrm>
          <a:prstGeom prst="rect">
            <a:avLst/>
          </a:prstGeom>
          <a:noFill/>
        </p:spPr>
        <p:txBody>
          <a:bodyPr wrap="square" rtlCol="0">
            <a:spAutoFit/>
          </a:bodyPr>
          <a:lstStyle/>
          <a:p>
            <a:r>
              <a:rPr lang="en-US" sz="2400" dirty="0" smtClean="0"/>
              <a:t>Split </a:t>
            </a:r>
            <a:r>
              <a:rPr lang="en-US" sz="2400" dirty="0"/>
              <a:t>the data into training and testing </a:t>
            </a:r>
            <a:r>
              <a:rPr lang="en-US" sz="2400" dirty="0" smtClean="0"/>
              <a:t>sets</a:t>
            </a:r>
          </a:p>
        </p:txBody>
      </p:sp>
    </p:spTree>
    <p:extLst>
      <p:ext uri="{BB962C8B-B14F-4D97-AF65-F5344CB8AC3E}">
        <p14:creationId xmlns:p14="http://schemas.microsoft.com/office/powerpoint/2010/main" xmlns="" val="41168453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7" name="TextBox 6"/>
          <p:cNvSpPr txBox="1"/>
          <p:nvPr/>
        </p:nvSpPr>
        <p:spPr>
          <a:xfrm>
            <a:off x="254756" y="198675"/>
            <a:ext cx="11733986" cy="1554272"/>
          </a:xfrm>
          <a:prstGeom prst="rect">
            <a:avLst/>
          </a:prstGeom>
          <a:noFill/>
        </p:spPr>
        <p:txBody>
          <a:bodyPr wrap="square" rtlCol="0">
            <a:spAutoFit/>
          </a:bodyPr>
          <a:lstStyle/>
          <a:p>
            <a:r>
              <a:rPr lang="en-US" sz="2800" b="1" dirty="0" smtClean="0">
                <a:solidFill>
                  <a:srgbClr val="FF0000"/>
                </a:solidFill>
              </a:rPr>
              <a:t>from </a:t>
            </a:r>
            <a:r>
              <a:rPr lang="en-US" sz="2800" b="1" dirty="0">
                <a:solidFill>
                  <a:srgbClr val="FF0000"/>
                </a:solidFill>
              </a:rPr>
              <a:t>sklearn.model_selection import train_test_split   </a:t>
            </a:r>
            <a:endParaRPr lang="en-US" sz="2800" b="1" dirty="0" smtClean="0">
              <a:solidFill>
                <a:srgbClr val="FF0000"/>
              </a:solidFill>
            </a:endParaRPr>
          </a:p>
          <a:p>
            <a:endParaRPr lang="en-US" sz="1100" dirty="0"/>
          </a:p>
          <a:p>
            <a:r>
              <a:rPr lang="en-US" sz="2800" dirty="0" smtClean="0"/>
              <a:t>imports </a:t>
            </a:r>
            <a:r>
              <a:rPr lang="en-US" sz="2800" dirty="0"/>
              <a:t>the </a:t>
            </a:r>
            <a:r>
              <a:rPr lang="en-US" sz="2800" b="1" dirty="0"/>
              <a:t>train_test_split</a:t>
            </a:r>
            <a:r>
              <a:rPr lang="en-US" sz="2800" dirty="0"/>
              <a:t> function from </a:t>
            </a:r>
            <a:r>
              <a:rPr lang="en-US" sz="2800" dirty="0" err="1"/>
              <a:t>scikit-learn's</a:t>
            </a:r>
            <a:r>
              <a:rPr lang="en-US" sz="2800" dirty="0"/>
              <a:t> </a:t>
            </a:r>
            <a:r>
              <a:rPr lang="en-US" sz="2800" b="1" dirty="0" err="1"/>
              <a:t>model_selection</a:t>
            </a:r>
            <a:r>
              <a:rPr lang="en-US" sz="2800" dirty="0"/>
              <a:t> </a:t>
            </a:r>
            <a:r>
              <a:rPr lang="en-US" sz="2800" dirty="0" smtClean="0"/>
              <a:t>module  which splits  </a:t>
            </a:r>
            <a:r>
              <a:rPr lang="en-US" sz="2800" dirty="0"/>
              <a:t>dataset into training and testing subsets</a:t>
            </a:r>
            <a:r>
              <a:rPr lang="en-US" sz="2800" dirty="0" smtClean="0"/>
              <a:t>.</a:t>
            </a:r>
            <a:endParaRPr lang="en-US" sz="2800" dirty="0"/>
          </a:p>
        </p:txBody>
      </p:sp>
      <p:sp>
        <p:nvSpPr>
          <p:cNvPr id="10" name="TextBox 9"/>
          <p:cNvSpPr txBox="1"/>
          <p:nvPr/>
        </p:nvSpPr>
        <p:spPr>
          <a:xfrm>
            <a:off x="400275" y="2341818"/>
            <a:ext cx="11588467" cy="4154984"/>
          </a:xfrm>
          <a:prstGeom prst="rect">
            <a:avLst/>
          </a:prstGeom>
          <a:noFill/>
        </p:spPr>
        <p:txBody>
          <a:bodyPr wrap="square" rtlCol="0">
            <a:spAutoFit/>
          </a:bodyPr>
          <a:lstStyle/>
          <a:p>
            <a:r>
              <a:rPr lang="en-US" sz="2800" b="1" dirty="0" smtClean="0">
                <a:solidFill>
                  <a:srgbClr val="FF0000"/>
                </a:solidFill>
              </a:rPr>
              <a:t>xtrain,xtest,ytrain,ytest </a:t>
            </a:r>
            <a:r>
              <a:rPr lang="en-US" sz="2800" b="1" dirty="0">
                <a:solidFill>
                  <a:srgbClr val="FF0000"/>
                </a:solidFill>
              </a:rPr>
              <a:t>=train_test_split(</a:t>
            </a:r>
            <a:r>
              <a:rPr lang="en-US" sz="2800" b="1" dirty="0" err="1">
                <a:solidFill>
                  <a:srgbClr val="FF0000"/>
                </a:solidFill>
              </a:rPr>
              <a:t>x,y,test_size</a:t>
            </a:r>
            <a:r>
              <a:rPr lang="en-US" sz="2800" b="1" dirty="0">
                <a:solidFill>
                  <a:srgbClr val="FF0000"/>
                </a:solidFill>
              </a:rPr>
              <a:t>=0.4,random_state=1) </a:t>
            </a:r>
            <a:endParaRPr lang="en-US" sz="2800" b="1" dirty="0" smtClean="0">
              <a:solidFill>
                <a:srgbClr val="FF0000"/>
              </a:solidFill>
            </a:endParaRPr>
          </a:p>
          <a:p>
            <a:endParaRPr lang="en-US" dirty="0" smtClean="0"/>
          </a:p>
          <a:p>
            <a:r>
              <a:rPr lang="en-US" sz="2000" dirty="0" smtClean="0"/>
              <a:t>This actually </a:t>
            </a:r>
            <a:r>
              <a:rPr lang="en-US" sz="2000" dirty="0"/>
              <a:t>performs the </a:t>
            </a:r>
            <a:r>
              <a:rPr lang="en-US" sz="2000" dirty="0" smtClean="0"/>
              <a:t>split</a:t>
            </a:r>
          </a:p>
          <a:p>
            <a:r>
              <a:rPr lang="en-US" sz="2000" b="1" dirty="0" smtClean="0"/>
              <a:t>x-feature </a:t>
            </a:r>
            <a:r>
              <a:rPr lang="en-US" sz="2000" b="1" dirty="0"/>
              <a:t>data </a:t>
            </a:r>
            <a:r>
              <a:rPr lang="en-US" sz="2000" dirty="0" smtClean="0"/>
              <a:t>and </a:t>
            </a:r>
            <a:r>
              <a:rPr lang="en-US" sz="2000" b="1" dirty="0" smtClean="0"/>
              <a:t>y- </a:t>
            </a:r>
            <a:r>
              <a:rPr lang="en-US" sz="2000" b="1" dirty="0"/>
              <a:t>target </a:t>
            </a:r>
            <a:r>
              <a:rPr lang="en-US" sz="2000" b="1" dirty="0" smtClean="0"/>
              <a:t>labels </a:t>
            </a:r>
            <a:r>
              <a:rPr lang="en-US" sz="2000" dirty="0" smtClean="0"/>
              <a:t>from </a:t>
            </a:r>
            <a:r>
              <a:rPr lang="en-US" sz="2000" dirty="0"/>
              <a:t>your dataset, which you loaded earlier using </a:t>
            </a:r>
            <a:r>
              <a:rPr lang="en-US" sz="2000" b="1" dirty="0" err="1"/>
              <a:t>load_iris</a:t>
            </a:r>
            <a:r>
              <a:rPr lang="en-US" sz="2000" b="1" dirty="0"/>
              <a:t>()</a:t>
            </a:r>
            <a:r>
              <a:rPr lang="en-US" sz="2000" dirty="0"/>
              <a:t>.</a:t>
            </a:r>
          </a:p>
          <a:p>
            <a:r>
              <a:rPr lang="en-US" sz="2000" b="1" dirty="0" err="1" smtClean="0"/>
              <a:t>test_size</a:t>
            </a:r>
            <a:r>
              <a:rPr lang="en-US" sz="2000" b="1" dirty="0" smtClean="0"/>
              <a:t>=0.4</a:t>
            </a:r>
            <a:r>
              <a:rPr lang="en-US" sz="2000" dirty="0"/>
              <a:t> </a:t>
            </a:r>
            <a:r>
              <a:rPr lang="en-US" sz="2000" dirty="0" smtClean="0"/>
              <a:t>specifies </a:t>
            </a:r>
            <a:r>
              <a:rPr lang="en-US" sz="2000" dirty="0"/>
              <a:t>that </a:t>
            </a:r>
            <a:r>
              <a:rPr lang="en-US" sz="2000" dirty="0">
                <a:solidFill>
                  <a:srgbClr val="FF0000"/>
                </a:solidFill>
              </a:rPr>
              <a:t>40% of the data will be used for testing</a:t>
            </a:r>
            <a:r>
              <a:rPr lang="en-US" sz="2000" dirty="0"/>
              <a:t>, and the remaining </a:t>
            </a:r>
            <a:r>
              <a:rPr lang="en-US" sz="2000" dirty="0">
                <a:solidFill>
                  <a:srgbClr val="FF0000"/>
                </a:solidFill>
              </a:rPr>
              <a:t>60% will be used for training. </a:t>
            </a:r>
            <a:endParaRPr lang="en-US" sz="2000" dirty="0" smtClean="0">
              <a:solidFill>
                <a:srgbClr val="FF0000"/>
              </a:solidFill>
            </a:endParaRPr>
          </a:p>
          <a:p>
            <a:endParaRPr lang="en-US" sz="2000" dirty="0">
              <a:solidFill>
                <a:srgbClr val="FF0000"/>
              </a:solidFill>
            </a:endParaRPr>
          </a:p>
          <a:p>
            <a:r>
              <a:rPr lang="en-US" sz="2000" b="1" dirty="0" err="1"/>
              <a:t>random_state</a:t>
            </a:r>
            <a:r>
              <a:rPr lang="en-US" sz="2000" b="1" dirty="0"/>
              <a:t>=1</a:t>
            </a:r>
            <a:r>
              <a:rPr lang="en-US" sz="2000" dirty="0"/>
              <a:t>: </a:t>
            </a:r>
            <a:r>
              <a:rPr lang="en-US" sz="2000" dirty="0" smtClean="0"/>
              <a:t>sets </a:t>
            </a:r>
            <a:r>
              <a:rPr lang="en-US" sz="2000" dirty="0"/>
              <a:t>the random seed for the random number generator used during the </a:t>
            </a:r>
            <a:r>
              <a:rPr lang="en-US" sz="2000" dirty="0" smtClean="0"/>
              <a:t>split</a:t>
            </a:r>
            <a:r>
              <a:rPr lang="en-US" sz="2000" dirty="0"/>
              <a:t> </a:t>
            </a:r>
            <a:r>
              <a:rPr lang="en-US" sz="2000" dirty="0" smtClean="0"/>
              <a:t>which ensures </a:t>
            </a:r>
            <a:r>
              <a:rPr lang="en-US" sz="2000" dirty="0"/>
              <a:t>that the split is reproducible. If you use the same seed value in the future, you will get the same split. It's useful for debugging and making your results reproducible.</a:t>
            </a:r>
          </a:p>
          <a:p>
            <a:endParaRPr lang="en-US" sz="2000" dirty="0" smtClean="0">
              <a:solidFill>
                <a:srgbClr val="FF0000"/>
              </a:solidFill>
            </a:endParaRPr>
          </a:p>
          <a:p>
            <a:r>
              <a:rPr lang="en-US" sz="2000" b="1" dirty="0" err="1"/>
              <a:t>xtrain</a:t>
            </a:r>
            <a:r>
              <a:rPr lang="en-US" sz="2000" b="1" dirty="0"/>
              <a:t>, </a:t>
            </a:r>
            <a:r>
              <a:rPr lang="en-US" sz="2000" b="1" dirty="0" err="1"/>
              <a:t>xtest</a:t>
            </a:r>
            <a:r>
              <a:rPr lang="en-US" sz="2000" b="1" dirty="0"/>
              <a:t>, </a:t>
            </a:r>
            <a:r>
              <a:rPr lang="en-US" sz="2000" b="1" dirty="0" err="1"/>
              <a:t>ytrain</a:t>
            </a:r>
            <a:r>
              <a:rPr lang="en-US" sz="2000" b="1" dirty="0"/>
              <a:t>, </a:t>
            </a:r>
            <a:r>
              <a:rPr lang="en-US" sz="2000" b="1" dirty="0" err="1"/>
              <a:t>ytest</a:t>
            </a:r>
            <a:r>
              <a:rPr lang="en-US" sz="2000" dirty="0"/>
              <a:t>  variables store the resulting training and testing data. </a:t>
            </a:r>
            <a:endParaRPr lang="en-US" sz="2000" dirty="0">
              <a:solidFill>
                <a:srgbClr val="FF0000"/>
              </a:solidFill>
            </a:endParaRPr>
          </a:p>
          <a:p>
            <a:endParaRPr lang="en-US" sz="2000" dirty="0">
              <a:solidFill>
                <a:srgbClr val="FF0000"/>
              </a:solidFill>
            </a:endParaRPr>
          </a:p>
        </p:txBody>
      </p:sp>
    </p:spTree>
    <p:extLst>
      <p:ext uri="{BB962C8B-B14F-4D97-AF65-F5344CB8AC3E}">
        <p14:creationId xmlns:p14="http://schemas.microsoft.com/office/powerpoint/2010/main" xmlns="" val="35111889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5" name="Cloud Callout 4"/>
          <p:cNvSpPr/>
          <p:nvPr/>
        </p:nvSpPr>
        <p:spPr>
          <a:xfrm>
            <a:off x="-46600" y="85595"/>
            <a:ext cx="5188226" cy="2387781"/>
          </a:xfrm>
          <a:prstGeom prst="cloudCallou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chemeClr val="tx1"/>
                </a:solidFill>
              </a:rPr>
              <a:t>print(</a:t>
            </a:r>
            <a:r>
              <a:rPr lang="en-US" sz="2800" dirty="0" err="1">
                <a:solidFill>
                  <a:schemeClr val="tx1"/>
                </a:solidFill>
              </a:rPr>
              <a:t>iris.data.shape</a:t>
            </a:r>
            <a:r>
              <a:rPr lang="en-US" sz="2800" dirty="0">
                <a:solidFill>
                  <a:schemeClr val="tx1"/>
                </a:solidFill>
              </a:rPr>
              <a:t>)</a:t>
            </a:r>
          </a:p>
          <a:p>
            <a:r>
              <a:rPr lang="en-US" sz="2800" dirty="0">
                <a:solidFill>
                  <a:schemeClr val="tx1"/>
                </a:solidFill>
              </a:rPr>
              <a:t>print(</a:t>
            </a:r>
            <a:r>
              <a:rPr lang="en-US" sz="2800" dirty="0" err="1">
                <a:solidFill>
                  <a:schemeClr val="tx1"/>
                </a:solidFill>
              </a:rPr>
              <a:t>len</a:t>
            </a:r>
            <a:r>
              <a:rPr lang="en-US" sz="2800" dirty="0">
                <a:solidFill>
                  <a:schemeClr val="tx1"/>
                </a:solidFill>
              </a:rPr>
              <a:t>(</a:t>
            </a:r>
            <a:r>
              <a:rPr lang="en-US" sz="2800" dirty="0" err="1">
                <a:solidFill>
                  <a:schemeClr val="tx1"/>
                </a:solidFill>
              </a:rPr>
              <a:t>xtrain</a:t>
            </a:r>
            <a:r>
              <a:rPr lang="en-US" sz="2800" dirty="0">
                <a:solidFill>
                  <a:schemeClr val="tx1"/>
                </a:solidFill>
              </a:rPr>
              <a:t>))</a:t>
            </a:r>
          </a:p>
          <a:p>
            <a:r>
              <a:rPr lang="en-US" sz="2800" dirty="0">
                <a:solidFill>
                  <a:schemeClr val="tx1"/>
                </a:solidFill>
              </a:rPr>
              <a:t>print(</a:t>
            </a:r>
            <a:r>
              <a:rPr lang="en-US" sz="2800" dirty="0" err="1">
                <a:solidFill>
                  <a:schemeClr val="tx1"/>
                </a:solidFill>
              </a:rPr>
              <a:t>len</a:t>
            </a:r>
            <a:r>
              <a:rPr lang="en-US" sz="2800" dirty="0">
                <a:solidFill>
                  <a:schemeClr val="tx1"/>
                </a:solidFill>
              </a:rPr>
              <a:t>(</a:t>
            </a:r>
            <a:r>
              <a:rPr lang="en-US" sz="2800" dirty="0" err="1">
                <a:solidFill>
                  <a:schemeClr val="tx1"/>
                </a:solidFill>
              </a:rPr>
              <a:t>ytest</a:t>
            </a:r>
            <a:r>
              <a:rPr lang="en-US" sz="2800" dirty="0">
                <a:solidFill>
                  <a:schemeClr val="tx1"/>
                </a:solidFill>
              </a:rPr>
              <a:t>))</a:t>
            </a:r>
          </a:p>
        </p:txBody>
      </p:sp>
      <p:sp>
        <p:nvSpPr>
          <p:cNvPr id="7" name="TextBox 6"/>
          <p:cNvSpPr txBox="1"/>
          <p:nvPr/>
        </p:nvSpPr>
        <p:spPr>
          <a:xfrm>
            <a:off x="179881" y="2943064"/>
            <a:ext cx="12295163" cy="3677930"/>
          </a:xfrm>
          <a:prstGeom prst="rect">
            <a:avLst/>
          </a:prstGeom>
          <a:noFill/>
        </p:spPr>
        <p:txBody>
          <a:bodyPr wrap="square" rtlCol="0">
            <a:spAutoFit/>
          </a:bodyPr>
          <a:lstStyle/>
          <a:p>
            <a:r>
              <a:rPr lang="en-US" sz="2400" b="1" dirty="0" smtClean="0">
                <a:solidFill>
                  <a:srgbClr val="FF0000"/>
                </a:solidFill>
              </a:rPr>
              <a:t>print(</a:t>
            </a:r>
            <a:r>
              <a:rPr lang="en-US" sz="2400" b="1" dirty="0" err="1" smtClean="0">
                <a:solidFill>
                  <a:srgbClr val="FF0000"/>
                </a:solidFill>
              </a:rPr>
              <a:t>iris.data.shape</a:t>
            </a:r>
            <a:r>
              <a:rPr lang="en-US" sz="2400" b="1" dirty="0" smtClean="0">
                <a:solidFill>
                  <a:srgbClr val="FF0000"/>
                </a:solidFill>
              </a:rPr>
              <a:t>)</a:t>
            </a:r>
            <a:r>
              <a:rPr lang="en-US" sz="2400" dirty="0" smtClean="0"/>
              <a:t>: This line prints the shape of the Iris dataset. </a:t>
            </a:r>
          </a:p>
          <a:p>
            <a:r>
              <a:rPr lang="en-US" sz="1100" dirty="0" smtClean="0"/>
              <a:t>[</a:t>
            </a:r>
          </a:p>
          <a:p>
            <a:r>
              <a:rPr lang="en-US" sz="2400" b="1" dirty="0" err="1" smtClean="0"/>
              <a:t>iris.data</a:t>
            </a:r>
            <a:r>
              <a:rPr lang="en-US" sz="2400" dirty="0" smtClean="0"/>
              <a:t> is a </a:t>
            </a:r>
            <a:r>
              <a:rPr lang="en-US" sz="2400" dirty="0" err="1" smtClean="0"/>
              <a:t>NumPy</a:t>
            </a:r>
            <a:r>
              <a:rPr lang="en-US" sz="2400" dirty="0" smtClean="0"/>
              <a:t> array containing the feature data,  and</a:t>
            </a:r>
          </a:p>
          <a:p>
            <a:r>
              <a:rPr lang="en-US" sz="2400" b="1" dirty="0" err="1" smtClean="0"/>
              <a:t>iris.data.shape</a:t>
            </a:r>
            <a:r>
              <a:rPr lang="en-US" sz="2400" dirty="0" smtClean="0"/>
              <a:t> returns a </a:t>
            </a:r>
            <a:r>
              <a:rPr lang="en-US" sz="2400" b="1" dirty="0" smtClean="0"/>
              <a:t>tuple</a:t>
            </a:r>
            <a:r>
              <a:rPr lang="en-US" sz="2400" dirty="0" smtClean="0"/>
              <a:t> representing the dimensions of the array. It prints two values</a:t>
            </a:r>
          </a:p>
          <a:p>
            <a:endParaRPr lang="en-US" sz="1400" dirty="0" smtClean="0"/>
          </a:p>
          <a:p>
            <a:r>
              <a:rPr lang="en-US" sz="2400" b="1" dirty="0" smtClean="0"/>
              <a:t>    -The first value is the number of rows (samples) </a:t>
            </a:r>
            <a:r>
              <a:rPr lang="en-US" sz="2400" dirty="0" smtClean="0"/>
              <a:t>in the dataset. </a:t>
            </a:r>
          </a:p>
          <a:p>
            <a:r>
              <a:rPr lang="en-US" sz="2400" b="1" dirty="0" smtClean="0"/>
              <a:t>    -The second value is the number of columns (features)</a:t>
            </a:r>
            <a:r>
              <a:rPr lang="en-US" sz="2400" dirty="0" smtClean="0"/>
              <a:t> in the dataset, which is 4 since there are four attributes (sepal length, sepal width, petal length, and petal width).</a:t>
            </a:r>
          </a:p>
          <a:p>
            <a:endParaRPr lang="en-US" sz="1600" dirty="0" smtClean="0"/>
          </a:p>
          <a:p>
            <a:r>
              <a:rPr lang="en-US" sz="2400" dirty="0" smtClean="0">
                <a:solidFill>
                  <a:srgbClr val="FF0000"/>
                </a:solidFill>
              </a:rPr>
              <a:t>OUTPUT</a:t>
            </a:r>
          </a:p>
          <a:p>
            <a:r>
              <a:rPr lang="en-US" sz="2400" b="1" dirty="0" smtClean="0"/>
              <a:t>(150, 4)</a:t>
            </a:r>
            <a:endParaRPr lang="en-US" sz="2400" dirty="0"/>
          </a:p>
        </p:txBody>
      </p:sp>
      <p:sp>
        <p:nvSpPr>
          <p:cNvPr id="8" name="Right Arrow 7"/>
          <p:cNvSpPr/>
          <p:nvPr/>
        </p:nvSpPr>
        <p:spPr>
          <a:xfrm rot="154719">
            <a:off x="4268383" y="565826"/>
            <a:ext cx="477701" cy="40172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4614203" y="592447"/>
            <a:ext cx="7680960" cy="646331"/>
          </a:xfrm>
          <a:prstGeom prst="rect">
            <a:avLst/>
          </a:prstGeom>
          <a:noFill/>
        </p:spPr>
        <p:txBody>
          <a:bodyPr wrap="square" rtlCol="0">
            <a:spAutoFit/>
          </a:bodyPr>
          <a:lstStyle/>
          <a:p>
            <a:r>
              <a:rPr lang="en-US" b="1" dirty="0"/>
              <a:t>Print the shape of the Iris dataset and the lengths of the training and testing sets</a:t>
            </a:r>
            <a:endParaRPr lang="en-US" sz="2400" dirty="0" smtClean="0"/>
          </a:p>
        </p:txBody>
      </p:sp>
    </p:spTree>
    <p:extLst>
      <p:ext uri="{BB962C8B-B14F-4D97-AF65-F5344CB8AC3E}">
        <p14:creationId xmlns:p14="http://schemas.microsoft.com/office/powerpoint/2010/main" xmlns="" val="42277452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9" name="TextBox 8"/>
          <p:cNvSpPr txBox="1"/>
          <p:nvPr/>
        </p:nvSpPr>
        <p:spPr>
          <a:xfrm>
            <a:off x="276364" y="492147"/>
            <a:ext cx="11733986" cy="6440225"/>
          </a:xfrm>
          <a:prstGeom prst="rect">
            <a:avLst/>
          </a:prstGeom>
          <a:noFill/>
        </p:spPr>
        <p:txBody>
          <a:bodyPr wrap="square" rtlCol="0">
            <a:spAutoFit/>
          </a:bodyPr>
          <a:lstStyle/>
          <a:p>
            <a:r>
              <a:rPr lang="en-US" sz="3200" b="1" dirty="0">
                <a:solidFill>
                  <a:srgbClr val="FF0000"/>
                </a:solidFill>
              </a:rPr>
              <a:t>print(</a:t>
            </a:r>
            <a:r>
              <a:rPr lang="en-US" sz="3200" b="1" dirty="0" err="1">
                <a:solidFill>
                  <a:srgbClr val="FF0000"/>
                </a:solidFill>
              </a:rPr>
              <a:t>len</a:t>
            </a:r>
            <a:r>
              <a:rPr lang="en-US" sz="3200" b="1" dirty="0">
                <a:solidFill>
                  <a:srgbClr val="FF0000"/>
                </a:solidFill>
              </a:rPr>
              <a:t>(</a:t>
            </a:r>
            <a:r>
              <a:rPr lang="en-US" sz="3200" b="1" dirty="0" err="1">
                <a:solidFill>
                  <a:srgbClr val="FF0000"/>
                </a:solidFill>
              </a:rPr>
              <a:t>xtrain</a:t>
            </a:r>
            <a:r>
              <a:rPr lang="en-US" sz="3200" b="1" dirty="0">
                <a:solidFill>
                  <a:srgbClr val="FF0000"/>
                </a:solidFill>
              </a:rPr>
              <a:t>))</a:t>
            </a:r>
            <a:r>
              <a:rPr lang="en-US" sz="3200" dirty="0">
                <a:solidFill>
                  <a:srgbClr val="FF0000"/>
                </a:solidFill>
              </a:rPr>
              <a:t>: </a:t>
            </a:r>
            <a:r>
              <a:rPr lang="en-US" sz="3200" dirty="0"/>
              <a:t>P</a:t>
            </a:r>
            <a:r>
              <a:rPr lang="en-US" sz="3200" dirty="0" smtClean="0"/>
              <a:t>rints </a:t>
            </a:r>
            <a:r>
              <a:rPr lang="en-US" sz="3200" dirty="0"/>
              <a:t>the number of </a:t>
            </a:r>
            <a:r>
              <a:rPr lang="en-US" sz="3200" b="1" dirty="0"/>
              <a:t>samples (rows) in the training set</a:t>
            </a:r>
            <a:r>
              <a:rPr lang="en-US" sz="3200" dirty="0"/>
              <a:t>, which is stored in the variable </a:t>
            </a:r>
            <a:r>
              <a:rPr lang="en-US" sz="3200" b="1" dirty="0" err="1" smtClean="0"/>
              <a:t>xtrain</a:t>
            </a:r>
            <a:r>
              <a:rPr lang="en-US" sz="3200" dirty="0" smtClean="0"/>
              <a:t>, which is the size </a:t>
            </a:r>
            <a:r>
              <a:rPr lang="en-US" sz="3200" dirty="0"/>
              <a:t>of </a:t>
            </a:r>
            <a:r>
              <a:rPr lang="en-US" sz="3200" dirty="0" smtClean="0"/>
              <a:t>the training </a:t>
            </a:r>
            <a:r>
              <a:rPr lang="en-US" sz="3200" dirty="0"/>
              <a:t>data</a:t>
            </a:r>
            <a:r>
              <a:rPr lang="en-US" sz="3200" dirty="0" smtClean="0"/>
              <a:t>.</a:t>
            </a:r>
          </a:p>
          <a:p>
            <a:endParaRPr lang="en-US" sz="900" dirty="0"/>
          </a:p>
          <a:p>
            <a:r>
              <a:rPr lang="en-US" sz="3200" dirty="0" smtClean="0">
                <a:solidFill>
                  <a:srgbClr val="FF0000"/>
                </a:solidFill>
              </a:rPr>
              <a:t>OUTPUT</a:t>
            </a:r>
          </a:p>
          <a:p>
            <a:r>
              <a:rPr lang="en-US" sz="3200" b="1" dirty="0" smtClean="0"/>
              <a:t>90</a:t>
            </a:r>
            <a:endParaRPr lang="en-US" sz="3200" dirty="0" smtClean="0"/>
          </a:p>
          <a:p>
            <a:endParaRPr lang="en-US" sz="500" dirty="0" smtClean="0"/>
          </a:p>
          <a:p>
            <a:endParaRPr lang="en-US" sz="1050" dirty="0"/>
          </a:p>
          <a:p>
            <a:r>
              <a:rPr lang="en-US" sz="3200" b="1" dirty="0">
                <a:solidFill>
                  <a:srgbClr val="FF0000"/>
                </a:solidFill>
              </a:rPr>
              <a:t>print(</a:t>
            </a:r>
            <a:r>
              <a:rPr lang="en-US" sz="3200" b="1" dirty="0" err="1">
                <a:solidFill>
                  <a:srgbClr val="FF0000"/>
                </a:solidFill>
              </a:rPr>
              <a:t>len</a:t>
            </a:r>
            <a:r>
              <a:rPr lang="en-US" sz="3200" b="1" dirty="0">
                <a:solidFill>
                  <a:srgbClr val="FF0000"/>
                </a:solidFill>
              </a:rPr>
              <a:t>(</a:t>
            </a:r>
            <a:r>
              <a:rPr lang="en-US" sz="3200" b="1" dirty="0" err="1">
                <a:solidFill>
                  <a:srgbClr val="FF0000"/>
                </a:solidFill>
              </a:rPr>
              <a:t>ytest</a:t>
            </a:r>
            <a:r>
              <a:rPr lang="en-US" sz="3200" b="1" dirty="0">
                <a:solidFill>
                  <a:srgbClr val="FF0000"/>
                </a:solidFill>
              </a:rPr>
              <a:t>))</a:t>
            </a:r>
            <a:r>
              <a:rPr lang="en-US" sz="3200" dirty="0">
                <a:solidFill>
                  <a:srgbClr val="FF0000"/>
                </a:solidFill>
              </a:rPr>
              <a:t>: </a:t>
            </a:r>
            <a:r>
              <a:rPr lang="en-US" sz="3200" dirty="0" smtClean="0">
                <a:solidFill>
                  <a:srgbClr val="FF0000"/>
                </a:solidFill>
              </a:rPr>
              <a:t> </a:t>
            </a:r>
            <a:r>
              <a:rPr lang="en-US" sz="3200" b="1" dirty="0" smtClean="0"/>
              <a:t>P</a:t>
            </a:r>
            <a:r>
              <a:rPr lang="en-US" sz="3200" dirty="0" smtClean="0"/>
              <a:t>rints </a:t>
            </a:r>
            <a:r>
              <a:rPr lang="en-US" sz="3200" dirty="0"/>
              <a:t>the number of </a:t>
            </a:r>
            <a:r>
              <a:rPr lang="en-US" sz="3200" b="1" dirty="0"/>
              <a:t>samples (rows) in the testing set</a:t>
            </a:r>
            <a:r>
              <a:rPr lang="en-US" sz="3200" dirty="0"/>
              <a:t>, which is stored in the variable </a:t>
            </a:r>
            <a:r>
              <a:rPr lang="en-US" sz="3200" b="1" dirty="0" err="1" smtClean="0"/>
              <a:t>ytest</a:t>
            </a:r>
            <a:r>
              <a:rPr lang="en-US" sz="3200" dirty="0" smtClean="0"/>
              <a:t>, which is size </a:t>
            </a:r>
            <a:r>
              <a:rPr lang="en-US" sz="3200" dirty="0"/>
              <a:t>of </a:t>
            </a:r>
            <a:r>
              <a:rPr lang="en-US" sz="3200" dirty="0" smtClean="0"/>
              <a:t>the </a:t>
            </a:r>
            <a:r>
              <a:rPr lang="en-US" sz="3200" dirty="0"/>
              <a:t>testing data.</a:t>
            </a:r>
          </a:p>
          <a:p>
            <a:r>
              <a:rPr lang="en-US" sz="3200" dirty="0"/>
              <a:t> </a:t>
            </a:r>
            <a:endParaRPr lang="en-US" sz="3200" dirty="0" smtClean="0"/>
          </a:p>
          <a:p>
            <a:r>
              <a:rPr lang="en-US" sz="3200" dirty="0" smtClean="0"/>
              <a:t>OUTPUT</a:t>
            </a:r>
          </a:p>
          <a:p>
            <a:r>
              <a:rPr lang="en-US" sz="3200" b="1" dirty="0" smtClean="0"/>
              <a:t>60</a:t>
            </a:r>
            <a:endParaRPr lang="en-US" sz="3200" dirty="0" smtClean="0"/>
          </a:p>
          <a:p>
            <a:endParaRPr lang="en-US" dirty="0" smtClean="0"/>
          </a:p>
          <a:p>
            <a:endParaRPr lang="en-US" dirty="0"/>
          </a:p>
        </p:txBody>
      </p:sp>
    </p:spTree>
    <p:extLst>
      <p:ext uri="{BB962C8B-B14F-4D97-AF65-F5344CB8AC3E}">
        <p14:creationId xmlns:p14="http://schemas.microsoft.com/office/powerpoint/2010/main" xmlns="" val="23668546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48423"/>
          <a:stretch/>
        </p:blipFill>
        <p:spPr>
          <a:xfrm>
            <a:off x="324467" y="122740"/>
            <a:ext cx="11179277" cy="2576215"/>
          </a:xfrm>
          <a:prstGeom prst="rect">
            <a:avLst/>
          </a:prstGeom>
        </p:spPr>
      </p:pic>
      <p:pic>
        <p:nvPicPr>
          <p:cNvPr id="3" name="Picture 2"/>
          <p:cNvPicPr>
            <a:picLocks noChangeAspect="1"/>
          </p:cNvPicPr>
          <p:nvPr/>
        </p:nvPicPr>
        <p:blipFill rotWithShape="1">
          <a:blip r:embed="rId3"/>
          <a:srcRect t="69068" r="40811" b="19376"/>
          <a:stretch/>
        </p:blipFill>
        <p:spPr>
          <a:xfrm>
            <a:off x="324467" y="2861186"/>
            <a:ext cx="6617988" cy="442451"/>
          </a:xfrm>
          <a:prstGeom prst="rect">
            <a:avLst/>
          </a:prstGeom>
        </p:spPr>
      </p:pic>
      <p:pic>
        <p:nvPicPr>
          <p:cNvPr id="4" name="Picture 3"/>
          <p:cNvPicPr>
            <a:picLocks noChangeAspect="1"/>
          </p:cNvPicPr>
          <p:nvPr/>
        </p:nvPicPr>
        <p:blipFill>
          <a:blip r:embed="rId4"/>
          <a:stretch>
            <a:fillRect/>
          </a:stretch>
        </p:blipFill>
        <p:spPr>
          <a:xfrm>
            <a:off x="721978" y="3598607"/>
            <a:ext cx="8997209" cy="2743200"/>
          </a:xfrm>
          <a:prstGeom prst="rect">
            <a:avLst/>
          </a:prstGeom>
        </p:spPr>
      </p:pic>
    </p:spTree>
    <p:extLst>
      <p:ext uri="{BB962C8B-B14F-4D97-AF65-F5344CB8AC3E}">
        <p14:creationId xmlns:p14="http://schemas.microsoft.com/office/powerpoint/2010/main" xmlns="" val="10660652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5" name="Cloud Callout 4"/>
          <p:cNvSpPr/>
          <p:nvPr/>
        </p:nvSpPr>
        <p:spPr>
          <a:xfrm>
            <a:off x="-157164" y="52277"/>
            <a:ext cx="10065661" cy="1362186"/>
          </a:xfrm>
          <a:prstGeom prst="cloudCallou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a:p>
            <a:r>
              <a:rPr lang="en-US" sz="2400" dirty="0">
                <a:solidFill>
                  <a:schemeClr val="tx1"/>
                </a:solidFill>
              </a:rPr>
              <a:t>from </a:t>
            </a:r>
            <a:r>
              <a:rPr lang="en-US" sz="2400" dirty="0" err="1">
                <a:solidFill>
                  <a:schemeClr val="tx1"/>
                </a:solidFill>
              </a:rPr>
              <a:t>sklearn.neighbors</a:t>
            </a:r>
            <a:r>
              <a:rPr lang="en-US" sz="2400" dirty="0">
                <a:solidFill>
                  <a:schemeClr val="tx1"/>
                </a:solidFill>
              </a:rPr>
              <a:t> import </a:t>
            </a:r>
            <a:r>
              <a:rPr lang="en-US" sz="2400" dirty="0" err="1">
                <a:solidFill>
                  <a:schemeClr val="tx1"/>
                </a:solidFill>
              </a:rPr>
              <a:t>KNeighborsClassifier</a:t>
            </a:r>
            <a:r>
              <a:rPr lang="en-US" sz="2400" dirty="0">
                <a:solidFill>
                  <a:schemeClr val="tx1"/>
                </a:solidFill>
              </a:rPr>
              <a:t> </a:t>
            </a:r>
          </a:p>
          <a:p>
            <a:r>
              <a:rPr lang="en-US" sz="2400" dirty="0" err="1">
                <a:solidFill>
                  <a:schemeClr val="tx1"/>
                </a:solidFill>
              </a:rPr>
              <a:t>knn</a:t>
            </a:r>
            <a:r>
              <a:rPr lang="en-US" sz="2400" dirty="0">
                <a:solidFill>
                  <a:schemeClr val="tx1"/>
                </a:solidFill>
              </a:rPr>
              <a:t>=</a:t>
            </a:r>
            <a:r>
              <a:rPr lang="en-US" sz="2400" dirty="0" err="1">
                <a:solidFill>
                  <a:schemeClr val="tx1"/>
                </a:solidFill>
              </a:rPr>
              <a:t>KNeighborsClassifier</a:t>
            </a:r>
            <a:r>
              <a:rPr lang="en-US" sz="2400" dirty="0">
                <a:solidFill>
                  <a:schemeClr val="tx1"/>
                </a:solidFill>
              </a:rPr>
              <a:t>(n_neighbors=1) </a:t>
            </a:r>
          </a:p>
          <a:p>
            <a:endParaRPr lang="en-US" sz="3200" dirty="0">
              <a:solidFill>
                <a:schemeClr val="tx1"/>
              </a:solidFill>
            </a:endParaRPr>
          </a:p>
        </p:txBody>
      </p:sp>
      <p:sp>
        <p:nvSpPr>
          <p:cNvPr id="7" name="TextBox 6"/>
          <p:cNvSpPr txBox="1"/>
          <p:nvPr/>
        </p:nvSpPr>
        <p:spPr>
          <a:xfrm>
            <a:off x="206974" y="1817554"/>
            <a:ext cx="11733986" cy="4832092"/>
          </a:xfrm>
          <a:prstGeom prst="rect">
            <a:avLst/>
          </a:prstGeom>
          <a:noFill/>
        </p:spPr>
        <p:txBody>
          <a:bodyPr wrap="square" rtlCol="0">
            <a:spAutoFit/>
          </a:bodyPr>
          <a:lstStyle/>
          <a:p>
            <a:r>
              <a:rPr lang="en-US" sz="2800" b="1" dirty="0">
                <a:solidFill>
                  <a:srgbClr val="FF0000"/>
                </a:solidFill>
              </a:rPr>
              <a:t>from </a:t>
            </a:r>
            <a:r>
              <a:rPr lang="en-US" sz="2800" b="1" dirty="0" err="1">
                <a:solidFill>
                  <a:srgbClr val="FF0000"/>
                </a:solidFill>
              </a:rPr>
              <a:t>sklearn.neighbors</a:t>
            </a:r>
            <a:r>
              <a:rPr lang="en-US" sz="2800" b="1" dirty="0">
                <a:solidFill>
                  <a:srgbClr val="FF0000"/>
                </a:solidFill>
              </a:rPr>
              <a:t> import </a:t>
            </a:r>
            <a:r>
              <a:rPr lang="en-US" sz="2800" b="1" dirty="0" err="1" smtClean="0">
                <a:solidFill>
                  <a:srgbClr val="FF0000"/>
                </a:solidFill>
              </a:rPr>
              <a:t>KNeighborsClassifier</a:t>
            </a:r>
            <a:r>
              <a:rPr lang="en-US" sz="2800" dirty="0" smtClean="0"/>
              <a:t>, </a:t>
            </a:r>
          </a:p>
          <a:p>
            <a:endParaRPr lang="en-US" sz="1400" dirty="0"/>
          </a:p>
          <a:p>
            <a:r>
              <a:rPr lang="en-US" sz="2800" dirty="0" smtClean="0"/>
              <a:t>This </a:t>
            </a:r>
            <a:r>
              <a:rPr lang="en-US" sz="2800" dirty="0"/>
              <a:t>line imports the </a:t>
            </a:r>
            <a:r>
              <a:rPr lang="en-US" sz="2800" b="1" dirty="0" err="1"/>
              <a:t>KNeighborsClassifier</a:t>
            </a:r>
            <a:r>
              <a:rPr lang="en-US" sz="2800" dirty="0"/>
              <a:t> class from </a:t>
            </a:r>
            <a:r>
              <a:rPr lang="en-US" sz="2800" dirty="0" err="1"/>
              <a:t>scikit-learn's</a:t>
            </a:r>
            <a:r>
              <a:rPr lang="en-US" sz="2800" dirty="0"/>
              <a:t> </a:t>
            </a:r>
            <a:r>
              <a:rPr lang="en-US" sz="2800" b="1" dirty="0"/>
              <a:t>neighbors</a:t>
            </a:r>
            <a:r>
              <a:rPr lang="en-US" sz="2800" dirty="0"/>
              <a:t> module. </a:t>
            </a:r>
            <a:endParaRPr lang="en-US" sz="2800" dirty="0" smtClean="0"/>
          </a:p>
          <a:p>
            <a:r>
              <a:rPr lang="en-US" sz="2800" dirty="0" smtClean="0"/>
              <a:t>The </a:t>
            </a:r>
            <a:r>
              <a:rPr lang="en-US" sz="2800" b="1" dirty="0" err="1"/>
              <a:t>KNeighborsClassifier</a:t>
            </a:r>
            <a:r>
              <a:rPr lang="en-US" sz="2800" dirty="0"/>
              <a:t> is a supervised machine learning algorithm used for classification tasks.</a:t>
            </a:r>
          </a:p>
          <a:p>
            <a:r>
              <a:rPr lang="en-US" sz="2800" b="1" dirty="0"/>
              <a:t> </a:t>
            </a:r>
            <a:endParaRPr lang="en-US" sz="2800" b="1" dirty="0" smtClean="0"/>
          </a:p>
          <a:p>
            <a:r>
              <a:rPr lang="en-US" sz="2800" b="1" dirty="0" err="1" smtClean="0">
                <a:solidFill>
                  <a:srgbClr val="FF0000"/>
                </a:solidFill>
              </a:rPr>
              <a:t>knn</a:t>
            </a:r>
            <a:r>
              <a:rPr lang="en-US" sz="2800" b="1" dirty="0" smtClean="0">
                <a:solidFill>
                  <a:srgbClr val="FF0000"/>
                </a:solidFill>
              </a:rPr>
              <a:t> </a:t>
            </a:r>
            <a:r>
              <a:rPr lang="en-US" sz="2800" b="1" dirty="0">
                <a:solidFill>
                  <a:srgbClr val="FF0000"/>
                </a:solidFill>
              </a:rPr>
              <a:t>= </a:t>
            </a:r>
            <a:r>
              <a:rPr lang="en-US" sz="2800" b="1" dirty="0" err="1" smtClean="0">
                <a:solidFill>
                  <a:srgbClr val="FF0000"/>
                </a:solidFill>
              </a:rPr>
              <a:t>KNeighborsClassifier</a:t>
            </a:r>
            <a:r>
              <a:rPr lang="en-US" sz="2800" b="1" dirty="0" smtClean="0">
                <a:solidFill>
                  <a:srgbClr val="FF0000"/>
                </a:solidFill>
              </a:rPr>
              <a:t>(n_neighbors=1)</a:t>
            </a:r>
            <a:endParaRPr lang="en-US" sz="2800" dirty="0">
              <a:solidFill>
                <a:srgbClr val="FF0000"/>
              </a:solidFill>
            </a:endParaRPr>
          </a:p>
          <a:p>
            <a:endParaRPr lang="en-US" sz="1400" dirty="0" smtClean="0">
              <a:solidFill>
                <a:srgbClr val="FF0000"/>
              </a:solidFill>
            </a:endParaRPr>
          </a:p>
          <a:p>
            <a:r>
              <a:rPr lang="en-US" sz="2800" dirty="0" smtClean="0"/>
              <a:t>This </a:t>
            </a:r>
            <a:r>
              <a:rPr lang="en-US" sz="2800" dirty="0"/>
              <a:t>line creates an instance of the </a:t>
            </a:r>
            <a:r>
              <a:rPr lang="en-US" sz="2800" dirty="0" err="1"/>
              <a:t>KNeighborsClassifier</a:t>
            </a:r>
            <a:r>
              <a:rPr lang="en-US" sz="2800" dirty="0"/>
              <a:t> class with a parameter </a:t>
            </a:r>
            <a:r>
              <a:rPr lang="en-US" sz="2800" b="1" dirty="0"/>
              <a:t>n_neighbors</a:t>
            </a:r>
            <a:r>
              <a:rPr lang="en-US" sz="2800" dirty="0"/>
              <a:t> set to </a:t>
            </a:r>
            <a:r>
              <a:rPr lang="en-US" sz="2800" dirty="0" smtClean="0"/>
              <a:t>1, </a:t>
            </a:r>
            <a:r>
              <a:rPr lang="en-US" sz="2800" b="1" dirty="0" smtClean="0"/>
              <a:t>which </a:t>
            </a:r>
            <a:r>
              <a:rPr lang="en-US" sz="2800" dirty="0" smtClean="0"/>
              <a:t> specifies that </a:t>
            </a:r>
            <a:r>
              <a:rPr lang="en-US" sz="2800" dirty="0"/>
              <a:t>the classifier should consider only the closest single neighbor when making predictions</a:t>
            </a:r>
            <a:r>
              <a:rPr lang="en-US" sz="2000" dirty="0"/>
              <a:t>. </a:t>
            </a:r>
          </a:p>
        </p:txBody>
      </p:sp>
      <p:sp>
        <p:nvSpPr>
          <p:cNvPr id="8" name="Right Arrow 7"/>
          <p:cNvSpPr/>
          <p:nvPr/>
        </p:nvSpPr>
        <p:spPr>
          <a:xfrm rot="154719">
            <a:off x="8258231" y="845813"/>
            <a:ext cx="477701" cy="40172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8605833" y="611750"/>
            <a:ext cx="4343404" cy="646331"/>
          </a:xfrm>
          <a:prstGeom prst="rect">
            <a:avLst/>
          </a:prstGeom>
          <a:noFill/>
        </p:spPr>
        <p:txBody>
          <a:bodyPr wrap="square" rtlCol="0">
            <a:spAutoFit/>
          </a:bodyPr>
          <a:lstStyle/>
          <a:p>
            <a:r>
              <a:rPr lang="en-US" b="1" dirty="0" smtClean="0">
                <a:solidFill>
                  <a:schemeClr val="tx1"/>
                </a:solidFill>
              </a:rPr>
              <a:t>Creates a KNN classifier with n_neighbors=1</a:t>
            </a:r>
            <a:endParaRPr lang="en-US" sz="2400" dirty="0" smtClean="0"/>
          </a:p>
        </p:txBody>
      </p:sp>
    </p:spTree>
    <p:extLst>
      <p:ext uri="{BB962C8B-B14F-4D97-AF65-F5344CB8AC3E}">
        <p14:creationId xmlns:p14="http://schemas.microsoft.com/office/powerpoint/2010/main" xmlns="" val="388531619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5" name="Cloud Callout 4"/>
          <p:cNvSpPr/>
          <p:nvPr/>
        </p:nvSpPr>
        <p:spPr>
          <a:xfrm>
            <a:off x="-157163" y="52277"/>
            <a:ext cx="5786438" cy="1362186"/>
          </a:xfrm>
          <a:prstGeom prst="cloudCallou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a:p>
            <a:r>
              <a:rPr lang="en-US" sz="3200" dirty="0" err="1">
                <a:solidFill>
                  <a:schemeClr val="tx1"/>
                </a:solidFill>
              </a:rPr>
              <a:t>knn.fit</a:t>
            </a:r>
            <a:r>
              <a:rPr lang="en-US" sz="3200" dirty="0">
                <a:solidFill>
                  <a:schemeClr val="tx1"/>
                </a:solidFill>
              </a:rPr>
              <a:t>(</a:t>
            </a:r>
            <a:r>
              <a:rPr lang="en-US" sz="3200" dirty="0" err="1">
                <a:solidFill>
                  <a:schemeClr val="tx1"/>
                </a:solidFill>
              </a:rPr>
              <a:t>xtrain,ytrain</a:t>
            </a:r>
            <a:r>
              <a:rPr lang="en-US" sz="3200" dirty="0">
                <a:solidFill>
                  <a:schemeClr val="tx1"/>
                </a:solidFill>
              </a:rPr>
              <a:t>)</a:t>
            </a:r>
          </a:p>
          <a:p>
            <a:endParaRPr lang="en-US" sz="2400" dirty="0">
              <a:solidFill>
                <a:schemeClr val="tx1"/>
              </a:solidFill>
            </a:endParaRPr>
          </a:p>
        </p:txBody>
      </p:sp>
      <p:sp>
        <p:nvSpPr>
          <p:cNvPr id="7" name="TextBox 6"/>
          <p:cNvSpPr txBox="1"/>
          <p:nvPr/>
        </p:nvSpPr>
        <p:spPr>
          <a:xfrm>
            <a:off x="607328" y="1749902"/>
            <a:ext cx="11156046" cy="3970318"/>
          </a:xfrm>
          <a:prstGeom prst="rect">
            <a:avLst/>
          </a:prstGeom>
          <a:noFill/>
        </p:spPr>
        <p:txBody>
          <a:bodyPr wrap="square" rtlCol="0">
            <a:spAutoFit/>
          </a:bodyPr>
          <a:lstStyle/>
          <a:p>
            <a:r>
              <a:rPr lang="en-US" sz="2800" b="1" dirty="0" err="1"/>
              <a:t>k</a:t>
            </a:r>
            <a:r>
              <a:rPr lang="en-US" sz="2800" b="1" dirty="0" err="1" smtClean="0"/>
              <a:t>nn</a:t>
            </a:r>
            <a:r>
              <a:rPr lang="en-US" sz="2800" dirty="0" smtClean="0"/>
              <a:t>  </a:t>
            </a:r>
            <a:r>
              <a:rPr lang="en-US" sz="2800" dirty="0"/>
              <a:t>is KNN classifier instance </a:t>
            </a:r>
            <a:r>
              <a:rPr lang="en-US" sz="2800" dirty="0" smtClean="0"/>
              <a:t>created </a:t>
            </a:r>
            <a:r>
              <a:rPr lang="en-US" sz="2800" dirty="0"/>
              <a:t>earlier </a:t>
            </a:r>
          </a:p>
          <a:p>
            <a:endParaRPr lang="en-US" sz="2800" b="1" dirty="0"/>
          </a:p>
          <a:p>
            <a:r>
              <a:rPr lang="en-US" sz="2800" b="1" dirty="0" smtClean="0"/>
              <a:t>fit(</a:t>
            </a:r>
            <a:r>
              <a:rPr lang="en-US" sz="2800" b="1" dirty="0" err="1" smtClean="0"/>
              <a:t>xtrain</a:t>
            </a:r>
            <a:r>
              <a:rPr lang="en-US" sz="2800" b="1" dirty="0"/>
              <a:t>, </a:t>
            </a:r>
            <a:r>
              <a:rPr lang="en-US" sz="2800" b="1" dirty="0" err="1"/>
              <a:t>ytrain</a:t>
            </a:r>
            <a:r>
              <a:rPr lang="en-US" sz="2800" b="1" dirty="0"/>
              <a:t>)</a:t>
            </a:r>
            <a:r>
              <a:rPr lang="en-US" sz="2800" dirty="0"/>
              <a:t>: </a:t>
            </a:r>
            <a:r>
              <a:rPr lang="en-US" sz="2800" dirty="0" smtClean="0"/>
              <a:t>method used </a:t>
            </a:r>
            <a:r>
              <a:rPr lang="en-US" sz="2800" dirty="0"/>
              <a:t>to train the </a:t>
            </a:r>
            <a:r>
              <a:rPr lang="en-US" sz="2800" dirty="0" smtClean="0"/>
              <a:t>KNN classifier </a:t>
            </a:r>
            <a:r>
              <a:rPr lang="en-US" sz="2800" dirty="0"/>
              <a:t>on your training data</a:t>
            </a:r>
            <a:r>
              <a:rPr lang="en-US" sz="2800" dirty="0" smtClean="0"/>
              <a:t>.</a:t>
            </a:r>
          </a:p>
          <a:p>
            <a:endParaRPr lang="en-US" sz="2800" dirty="0"/>
          </a:p>
          <a:p>
            <a:r>
              <a:rPr lang="en-US" sz="2800" b="1" dirty="0" err="1"/>
              <a:t>xtrain</a:t>
            </a:r>
            <a:r>
              <a:rPr lang="en-US" sz="2800" dirty="0"/>
              <a:t>: This parameter represents the feature data from your training set. </a:t>
            </a:r>
            <a:endParaRPr lang="en-US" sz="2800" dirty="0" smtClean="0"/>
          </a:p>
          <a:p>
            <a:endParaRPr lang="en-US" sz="2800" b="1" dirty="0"/>
          </a:p>
          <a:p>
            <a:r>
              <a:rPr lang="en-US" sz="2800" b="1" dirty="0" err="1" smtClean="0"/>
              <a:t>ytrain</a:t>
            </a:r>
            <a:r>
              <a:rPr lang="en-US" sz="2800" dirty="0"/>
              <a:t>: This parameter represents the target labels associated with your training data. </a:t>
            </a:r>
          </a:p>
        </p:txBody>
      </p:sp>
      <p:sp>
        <p:nvSpPr>
          <p:cNvPr id="8" name="Right Arrow 7"/>
          <p:cNvSpPr/>
          <p:nvPr/>
        </p:nvSpPr>
        <p:spPr>
          <a:xfrm>
            <a:off x="5695558" y="392356"/>
            <a:ext cx="964755" cy="5529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726596" y="298935"/>
            <a:ext cx="5036778" cy="369332"/>
          </a:xfrm>
          <a:prstGeom prst="rect">
            <a:avLst/>
          </a:prstGeom>
          <a:noFill/>
        </p:spPr>
        <p:txBody>
          <a:bodyPr wrap="square" rtlCol="0">
            <a:spAutoFit/>
          </a:bodyPr>
          <a:lstStyle/>
          <a:p>
            <a:r>
              <a:rPr lang="en-US" dirty="0" smtClean="0"/>
              <a:t>Train the </a:t>
            </a:r>
            <a:r>
              <a:rPr lang="en-US" dirty="0"/>
              <a:t>KNN classifier on the training </a:t>
            </a:r>
            <a:r>
              <a:rPr lang="en-US" dirty="0" smtClean="0"/>
              <a:t>data</a:t>
            </a:r>
            <a:endParaRPr lang="en-US" sz="2400" dirty="0" smtClean="0"/>
          </a:p>
        </p:txBody>
      </p:sp>
    </p:spTree>
    <p:extLst>
      <p:ext uri="{BB962C8B-B14F-4D97-AF65-F5344CB8AC3E}">
        <p14:creationId xmlns:p14="http://schemas.microsoft.com/office/powerpoint/2010/main" xmlns="" val="1466295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5" name="Cloud Callout 4"/>
          <p:cNvSpPr/>
          <p:nvPr/>
        </p:nvSpPr>
        <p:spPr>
          <a:xfrm>
            <a:off x="-157164" y="52276"/>
            <a:ext cx="7652245" cy="2226229"/>
          </a:xfrm>
          <a:prstGeom prst="cloudCallou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a:p>
            <a:r>
              <a:rPr lang="en-US" sz="3600" dirty="0" err="1" smtClean="0">
                <a:solidFill>
                  <a:schemeClr val="tx1"/>
                </a:solidFill>
              </a:rPr>
              <a:t>pred</a:t>
            </a:r>
            <a:r>
              <a:rPr lang="en-US" sz="3600" dirty="0" smtClean="0">
                <a:solidFill>
                  <a:schemeClr val="tx1"/>
                </a:solidFill>
              </a:rPr>
              <a:t>=</a:t>
            </a:r>
            <a:r>
              <a:rPr lang="en-US" sz="3600" dirty="0" err="1" smtClean="0">
                <a:solidFill>
                  <a:schemeClr val="tx1"/>
                </a:solidFill>
              </a:rPr>
              <a:t>knn.predict</a:t>
            </a:r>
            <a:r>
              <a:rPr lang="en-US" sz="3600" dirty="0" smtClean="0">
                <a:solidFill>
                  <a:schemeClr val="tx1"/>
                </a:solidFill>
              </a:rPr>
              <a:t>(</a:t>
            </a:r>
            <a:r>
              <a:rPr lang="en-US" sz="3600" dirty="0" err="1" smtClean="0">
                <a:solidFill>
                  <a:schemeClr val="tx1"/>
                </a:solidFill>
              </a:rPr>
              <a:t>xtest</a:t>
            </a:r>
            <a:r>
              <a:rPr lang="en-US" sz="3600" dirty="0" smtClean="0">
                <a:solidFill>
                  <a:schemeClr val="tx1"/>
                </a:solidFill>
              </a:rPr>
              <a:t>)</a:t>
            </a:r>
            <a:r>
              <a:rPr lang="en-US" sz="3600" dirty="0" smtClean="0"/>
              <a:t>)</a:t>
            </a:r>
            <a:endParaRPr lang="en-US" sz="3600" dirty="0"/>
          </a:p>
        </p:txBody>
      </p:sp>
      <p:sp>
        <p:nvSpPr>
          <p:cNvPr id="7" name="TextBox 6"/>
          <p:cNvSpPr txBox="1"/>
          <p:nvPr/>
        </p:nvSpPr>
        <p:spPr>
          <a:xfrm>
            <a:off x="382475" y="3548721"/>
            <a:ext cx="11156046" cy="3046988"/>
          </a:xfrm>
          <a:prstGeom prst="rect">
            <a:avLst/>
          </a:prstGeom>
          <a:noFill/>
        </p:spPr>
        <p:txBody>
          <a:bodyPr wrap="square" rtlCol="0">
            <a:spAutoFit/>
          </a:bodyPr>
          <a:lstStyle/>
          <a:p>
            <a:r>
              <a:rPr lang="en-US" sz="2400" b="1" dirty="0" err="1"/>
              <a:t>k</a:t>
            </a:r>
            <a:r>
              <a:rPr lang="en-US" sz="2400" b="1" dirty="0" err="1" smtClean="0"/>
              <a:t>nn</a:t>
            </a:r>
            <a:r>
              <a:rPr lang="en-US" sz="2400" dirty="0" smtClean="0"/>
              <a:t>  </a:t>
            </a:r>
            <a:r>
              <a:rPr lang="en-US" sz="2400" dirty="0"/>
              <a:t>is KNN classifier instance </a:t>
            </a:r>
            <a:r>
              <a:rPr lang="en-US" sz="2400" dirty="0" smtClean="0"/>
              <a:t>created </a:t>
            </a:r>
            <a:r>
              <a:rPr lang="en-US" sz="2400" dirty="0"/>
              <a:t>earlier </a:t>
            </a:r>
          </a:p>
          <a:p>
            <a:endParaRPr lang="en-US" sz="2400" b="1" dirty="0"/>
          </a:p>
          <a:p>
            <a:r>
              <a:rPr lang="en-US" sz="2400" b="1" dirty="0"/>
              <a:t>predict(</a:t>
            </a:r>
            <a:r>
              <a:rPr lang="en-US" sz="2400" b="1" dirty="0" err="1"/>
              <a:t>xtest</a:t>
            </a:r>
            <a:r>
              <a:rPr lang="en-US" sz="2400" b="1" dirty="0" smtClean="0"/>
              <a:t>)</a:t>
            </a:r>
            <a:r>
              <a:rPr lang="en-US" sz="2400" dirty="0" smtClean="0"/>
              <a:t>: This method makes the prediction  on </a:t>
            </a:r>
            <a:r>
              <a:rPr lang="en-US" sz="2400" dirty="0"/>
              <a:t>a set of </a:t>
            </a:r>
            <a:r>
              <a:rPr lang="en-US" sz="2400" dirty="0" smtClean="0"/>
              <a:t>data using the trained model</a:t>
            </a:r>
            <a:endParaRPr lang="en-US" sz="2400" dirty="0"/>
          </a:p>
          <a:p>
            <a:endParaRPr lang="en-US" sz="2400" b="1" dirty="0" smtClean="0"/>
          </a:p>
          <a:p>
            <a:r>
              <a:rPr lang="en-US" sz="2400" b="1" dirty="0" err="1" smtClean="0"/>
              <a:t>xtest</a:t>
            </a:r>
            <a:r>
              <a:rPr lang="en-US" sz="2400" dirty="0"/>
              <a:t>: This parameter represents the feature data from your testing set. </a:t>
            </a:r>
            <a:endParaRPr lang="en-US" sz="2400" dirty="0" smtClean="0"/>
          </a:p>
          <a:p>
            <a:endParaRPr lang="en-US" sz="2400" dirty="0"/>
          </a:p>
          <a:p>
            <a:r>
              <a:rPr lang="en-US" sz="2400" dirty="0" smtClean="0"/>
              <a:t>The </a:t>
            </a:r>
            <a:r>
              <a:rPr lang="en-US" sz="2400" dirty="0"/>
              <a:t>result of this variable </a:t>
            </a:r>
            <a:r>
              <a:rPr lang="en-US" sz="2400" b="1" dirty="0" err="1"/>
              <a:t>pred</a:t>
            </a:r>
            <a:r>
              <a:rPr lang="en-US" sz="2400" dirty="0"/>
              <a:t>, is an array of predicted class labels. </a:t>
            </a:r>
          </a:p>
        </p:txBody>
      </p:sp>
      <p:sp>
        <p:nvSpPr>
          <p:cNvPr id="8" name="Right Arrow 7"/>
          <p:cNvSpPr/>
          <p:nvPr/>
        </p:nvSpPr>
        <p:spPr>
          <a:xfrm>
            <a:off x="5695558" y="392356"/>
            <a:ext cx="964755" cy="5529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726596" y="298935"/>
            <a:ext cx="5465404" cy="369332"/>
          </a:xfrm>
          <a:prstGeom prst="rect">
            <a:avLst/>
          </a:prstGeom>
          <a:noFill/>
        </p:spPr>
        <p:txBody>
          <a:bodyPr wrap="square" rtlCol="0">
            <a:spAutoFit/>
          </a:bodyPr>
          <a:lstStyle/>
          <a:p>
            <a:r>
              <a:rPr lang="en-US" dirty="0"/>
              <a:t>Make predictions on the test data</a:t>
            </a:r>
            <a:endParaRPr lang="en-US" sz="2400" dirty="0" smtClean="0"/>
          </a:p>
        </p:txBody>
      </p:sp>
    </p:spTree>
    <p:extLst>
      <p:ext uri="{BB962C8B-B14F-4D97-AF65-F5344CB8AC3E}">
        <p14:creationId xmlns:p14="http://schemas.microsoft.com/office/powerpoint/2010/main" xmlns="" val="419062960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5" name="Cloud Callout 4"/>
          <p:cNvSpPr/>
          <p:nvPr/>
        </p:nvSpPr>
        <p:spPr>
          <a:xfrm>
            <a:off x="0" y="233506"/>
            <a:ext cx="10807908" cy="3304173"/>
          </a:xfrm>
          <a:prstGeom prst="cloudCallou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smtClean="0">
              <a:solidFill>
                <a:schemeClr val="tx1"/>
              </a:solidFill>
            </a:endParaRPr>
          </a:p>
          <a:p>
            <a:endParaRPr lang="en-US" dirty="0">
              <a:solidFill>
                <a:schemeClr val="tx1"/>
              </a:solidFill>
            </a:endParaRPr>
          </a:p>
          <a:p>
            <a:r>
              <a:rPr lang="en-US" sz="2400" dirty="0" smtClean="0">
                <a:solidFill>
                  <a:schemeClr val="tx1"/>
                </a:solidFill>
              </a:rPr>
              <a:t>from </a:t>
            </a:r>
            <a:r>
              <a:rPr lang="en-US" sz="2400" dirty="0" err="1">
                <a:solidFill>
                  <a:schemeClr val="tx1"/>
                </a:solidFill>
              </a:rPr>
              <a:t>sklearn</a:t>
            </a:r>
            <a:r>
              <a:rPr lang="en-US" sz="2400" dirty="0">
                <a:solidFill>
                  <a:schemeClr val="tx1"/>
                </a:solidFill>
              </a:rPr>
              <a:t> import metrics </a:t>
            </a:r>
          </a:p>
          <a:p>
            <a:r>
              <a:rPr lang="en-US" sz="2400" dirty="0">
                <a:solidFill>
                  <a:schemeClr val="tx1"/>
                </a:solidFill>
              </a:rPr>
              <a:t>print("Accuracy",</a:t>
            </a:r>
            <a:r>
              <a:rPr lang="en-US" sz="2400" dirty="0" err="1">
                <a:solidFill>
                  <a:schemeClr val="tx1"/>
                </a:solidFill>
              </a:rPr>
              <a:t>metrics.accuracy_score</a:t>
            </a:r>
            <a:r>
              <a:rPr lang="en-US" sz="2400" dirty="0">
                <a:solidFill>
                  <a:schemeClr val="tx1"/>
                </a:solidFill>
              </a:rPr>
              <a:t>(ytest,pred)) </a:t>
            </a:r>
          </a:p>
          <a:p>
            <a:r>
              <a:rPr lang="en-US" sz="2400" dirty="0">
                <a:solidFill>
                  <a:schemeClr val="tx1"/>
                </a:solidFill>
              </a:rPr>
              <a:t>print(iris.target_names[2]) </a:t>
            </a:r>
          </a:p>
          <a:p>
            <a:r>
              <a:rPr lang="en-US" sz="2400" dirty="0" err="1">
                <a:solidFill>
                  <a:schemeClr val="tx1"/>
                </a:solidFill>
              </a:rPr>
              <a:t>ytestn</a:t>
            </a:r>
            <a:r>
              <a:rPr lang="en-US" sz="2400" dirty="0">
                <a:solidFill>
                  <a:schemeClr val="tx1"/>
                </a:solidFill>
              </a:rPr>
              <a:t>=[iris.target_names[i] for i in </a:t>
            </a:r>
            <a:r>
              <a:rPr lang="en-US" sz="2400" dirty="0" err="1">
                <a:solidFill>
                  <a:schemeClr val="tx1"/>
                </a:solidFill>
              </a:rPr>
              <a:t>ytest</a:t>
            </a:r>
            <a:r>
              <a:rPr lang="en-US" sz="2400" dirty="0">
                <a:solidFill>
                  <a:schemeClr val="tx1"/>
                </a:solidFill>
              </a:rPr>
              <a:t>] </a:t>
            </a:r>
          </a:p>
          <a:p>
            <a:r>
              <a:rPr lang="en-US" sz="2400" dirty="0" err="1">
                <a:solidFill>
                  <a:schemeClr val="tx1"/>
                </a:solidFill>
              </a:rPr>
              <a:t>predn</a:t>
            </a:r>
            <a:r>
              <a:rPr lang="en-US" sz="2400" dirty="0">
                <a:solidFill>
                  <a:schemeClr val="tx1"/>
                </a:solidFill>
              </a:rPr>
              <a:t>=[iris.target_names[i] for i in </a:t>
            </a:r>
            <a:r>
              <a:rPr lang="en-US" sz="2400" dirty="0" err="1">
                <a:solidFill>
                  <a:schemeClr val="tx1"/>
                </a:solidFill>
              </a:rPr>
              <a:t>pred</a:t>
            </a:r>
            <a:r>
              <a:rPr lang="en-US" sz="2400" dirty="0">
                <a:solidFill>
                  <a:schemeClr val="tx1"/>
                </a:solidFill>
              </a:rPr>
              <a:t>]</a:t>
            </a:r>
          </a:p>
          <a:p>
            <a:r>
              <a:rPr lang="en-US" sz="2400" dirty="0">
                <a:solidFill>
                  <a:schemeClr val="tx1"/>
                </a:solidFill>
              </a:rPr>
              <a:t>print("predicted Actual")</a:t>
            </a:r>
          </a:p>
          <a:p>
            <a:r>
              <a:rPr lang="en-US" sz="2400" dirty="0">
                <a:solidFill>
                  <a:schemeClr val="tx1"/>
                </a:solidFill>
              </a:rPr>
              <a:t> </a:t>
            </a:r>
          </a:p>
          <a:p>
            <a:endParaRPr lang="en-US" dirty="0">
              <a:solidFill>
                <a:schemeClr val="tx1"/>
              </a:solidFill>
            </a:endParaRPr>
          </a:p>
        </p:txBody>
      </p:sp>
      <p:sp>
        <p:nvSpPr>
          <p:cNvPr id="7" name="TextBox 6"/>
          <p:cNvSpPr txBox="1"/>
          <p:nvPr/>
        </p:nvSpPr>
        <p:spPr>
          <a:xfrm>
            <a:off x="0" y="4434993"/>
            <a:ext cx="12416852" cy="2308324"/>
          </a:xfrm>
          <a:prstGeom prst="rect">
            <a:avLst/>
          </a:prstGeom>
          <a:noFill/>
        </p:spPr>
        <p:txBody>
          <a:bodyPr wrap="square" rtlCol="0">
            <a:spAutoFit/>
          </a:bodyPr>
          <a:lstStyle/>
          <a:p>
            <a:r>
              <a:rPr lang="en-US" sz="2400" b="1" dirty="0" smtClean="0">
                <a:solidFill>
                  <a:srgbClr val="FF0000"/>
                </a:solidFill>
              </a:rPr>
              <a:t>print("Accuracy", </a:t>
            </a:r>
            <a:r>
              <a:rPr lang="en-US" sz="2400" b="1" dirty="0" err="1" smtClean="0">
                <a:solidFill>
                  <a:srgbClr val="FF0000"/>
                </a:solidFill>
              </a:rPr>
              <a:t>metrics.accuracy_score</a:t>
            </a:r>
            <a:r>
              <a:rPr lang="en-US" sz="2400" b="1" dirty="0" smtClean="0">
                <a:solidFill>
                  <a:srgbClr val="FF0000"/>
                </a:solidFill>
              </a:rPr>
              <a:t>(</a:t>
            </a:r>
            <a:r>
              <a:rPr lang="en-US" sz="2400" b="1" dirty="0" err="1" smtClean="0">
                <a:solidFill>
                  <a:srgbClr val="FF0000"/>
                </a:solidFill>
              </a:rPr>
              <a:t>ytest</a:t>
            </a:r>
            <a:r>
              <a:rPr lang="en-US" sz="2400" b="1" dirty="0" smtClean="0">
                <a:solidFill>
                  <a:srgbClr val="FF0000"/>
                </a:solidFill>
              </a:rPr>
              <a:t>, </a:t>
            </a:r>
            <a:r>
              <a:rPr lang="en-US" sz="2400" b="1" dirty="0" err="1" smtClean="0">
                <a:solidFill>
                  <a:srgbClr val="FF0000"/>
                </a:solidFill>
              </a:rPr>
              <a:t>pred</a:t>
            </a:r>
            <a:r>
              <a:rPr lang="en-US" sz="2400" b="1" dirty="0" smtClean="0">
                <a:solidFill>
                  <a:srgbClr val="FF0000"/>
                </a:solidFill>
              </a:rPr>
              <a:t>))</a:t>
            </a:r>
            <a:r>
              <a:rPr lang="en-US" sz="2400" dirty="0" smtClean="0">
                <a:solidFill>
                  <a:srgbClr val="FF0000"/>
                </a:solidFill>
              </a:rPr>
              <a:t> –</a:t>
            </a:r>
          </a:p>
          <a:p>
            <a:endParaRPr lang="en-US" sz="2400" dirty="0" smtClean="0"/>
          </a:p>
          <a:p>
            <a:r>
              <a:rPr lang="en-US" sz="2400" dirty="0" smtClean="0"/>
              <a:t>This line calculates and prints the accuracy of your KNN classifier's predictions on the testing data. </a:t>
            </a:r>
          </a:p>
          <a:p>
            <a:r>
              <a:rPr lang="en-US" sz="2400" b="1" dirty="0" err="1" smtClean="0"/>
              <a:t>ytest</a:t>
            </a:r>
            <a:r>
              <a:rPr lang="en-US" sz="2400" dirty="0" smtClean="0"/>
              <a:t>: parameter represents the actual target labels for the testing data (true values).</a:t>
            </a:r>
          </a:p>
          <a:p>
            <a:r>
              <a:rPr lang="en-US" sz="2400" b="1" dirty="0" err="1" smtClean="0"/>
              <a:t>pred</a:t>
            </a:r>
            <a:r>
              <a:rPr lang="en-US" sz="2400" dirty="0" smtClean="0"/>
              <a:t>:  parameter represents the predicted class labels made by your KNN classifier for the testing data.</a:t>
            </a:r>
            <a:endParaRPr lang="en-US" sz="2400" dirty="0"/>
          </a:p>
        </p:txBody>
      </p:sp>
      <p:sp>
        <p:nvSpPr>
          <p:cNvPr id="6" name="TextBox 5"/>
          <p:cNvSpPr txBox="1"/>
          <p:nvPr/>
        </p:nvSpPr>
        <p:spPr>
          <a:xfrm>
            <a:off x="10732717" y="1130820"/>
            <a:ext cx="4660149" cy="369332"/>
          </a:xfrm>
          <a:prstGeom prst="rect">
            <a:avLst/>
          </a:prstGeom>
          <a:noFill/>
        </p:spPr>
        <p:txBody>
          <a:bodyPr wrap="square" rtlCol="0">
            <a:spAutoFit/>
          </a:bodyPr>
          <a:lstStyle/>
          <a:p>
            <a:r>
              <a:rPr lang="en-US" dirty="0" smtClean="0"/>
              <a:t>Evaluating the Performance</a:t>
            </a:r>
            <a:endParaRPr lang="en-US" sz="2400" dirty="0" smtClean="0"/>
          </a:p>
        </p:txBody>
      </p:sp>
      <p:sp>
        <p:nvSpPr>
          <p:cNvPr id="9" name="TextBox 8"/>
          <p:cNvSpPr txBox="1"/>
          <p:nvPr/>
        </p:nvSpPr>
        <p:spPr>
          <a:xfrm>
            <a:off x="479685" y="3336063"/>
            <a:ext cx="11963399" cy="830997"/>
          </a:xfrm>
          <a:prstGeom prst="rect">
            <a:avLst/>
          </a:prstGeom>
          <a:noFill/>
        </p:spPr>
        <p:txBody>
          <a:bodyPr wrap="square" rtlCol="0">
            <a:spAutoFit/>
          </a:bodyPr>
          <a:lstStyle/>
          <a:p>
            <a:r>
              <a:rPr lang="en-US" sz="2400" b="1" dirty="0" smtClean="0">
                <a:solidFill>
                  <a:srgbClr val="FF0000"/>
                </a:solidFill>
              </a:rPr>
              <a:t>from </a:t>
            </a:r>
            <a:r>
              <a:rPr lang="en-US" sz="2400" b="1" dirty="0" err="1" smtClean="0">
                <a:solidFill>
                  <a:srgbClr val="FF0000"/>
                </a:solidFill>
              </a:rPr>
              <a:t>sklearn</a:t>
            </a:r>
            <a:r>
              <a:rPr lang="en-US" sz="2400" b="1" dirty="0" smtClean="0">
                <a:solidFill>
                  <a:srgbClr val="FF0000"/>
                </a:solidFill>
              </a:rPr>
              <a:t> import metrics</a:t>
            </a:r>
            <a:r>
              <a:rPr lang="en-US" sz="2400" dirty="0" smtClean="0">
                <a:solidFill>
                  <a:srgbClr val="FF0000"/>
                </a:solidFill>
              </a:rPr>
              <a:t>- </a:t>
            </a:r>
            <a:r>
              <a:rPr lang="en-US" sz="2400" dirty="0" smtClean="0"/>
              <a:t>This line imports the </a:t>
            </a:r>
            <a:r>
              <a:rPr lang="en-US" sz="2400" b="1" dirty="0" smtClean="0"/>
              <a:t>metrics</a:t>
            </a:r>
            <a:r>
              <a:rPr lang="en-US" sz="2400" dirty="0" smtClean="0"/>
              <a:t> module from </a:t>
            </a:r>
            <a:r>
              <a:rPr lang="en-US" sz="2400" dirty="0" err="1" smtClean="0"/>
              <a:t>scikit</a:t>
            </a:r>
            <a:r>
              <a:rPr lang="en-US" sz="2400" dirty="0" smtClean="0"/>
              <a:t>-learn, which contains various functions for evaluating machine learning model performance</a:t>
            </a:r>
            <a:r>
              <a:rPr lang="en-US" dirty="0" smtClean="0"/>
              <a:t>.</a:t>
            </a:r>
            <a:endParaRPr lang="en-US" dirty="0"/>
          </a:p>
        </p:txBody>
      </p:sp>
    </p:spTree>
    <p:extLst>
      <p:ext uri="{BB962C8B-B14F-4D97-AF65-F5344CB8AC3E}">
        <p14:creationId xmlns:p14="http://schemas.microsoft.com/office/powerpoint/2010/main" xmlns="" val="359909093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10" name="TextBox 9"/>
          <p:cNvSpPr txBox="1"/>
          <p:nvPr/>
        </p:nvSpPr>
        <p:spPr>
          <a:xfrm>
            <a:off x="828207" y="683585"/>
            <a:ext cx="11963399" cy="1200329"/>
          </a:xfrm>
          <a:prstGeom prst="rect">
            <a:avLst/>
          </a:prstGeom>
          <a:noFill/>
        </p:spPr>
        <p:txBody>
          <a:bodyPr wrap="square" rtlCol="0">
            <a:spAutoFit/>
          </a:bodyPr>
          <a:lstStyle/>
          <a:p>
            <a:r>
              <a:rPr lang="en-US" sz="2400" b="1" dirty="0" smtClean="0"/>
              <a:t>Output</a:t>
            </a:r>
          </a:p>
          <a:p>
            <a:r>
              <a:rPr lang="en-US" sz="2400" b="1" dirty="0" smtClean="0"/>
              <a:t>Accuracy </a:t>
            </a:r>
            <a:r>
              <a:rPr lang="en-US" sz="2400" b="1" dirty="0"/>
              <a:t>0.9666666666666667</a:t>
            </a:r>
            <a:endParaRPr lang="en-US" sz="2400" dirty="0"/>
          </a:p>
          <a:p>
            <a:endParaRPr lang="en-US" sz="2400" dirty="0"/>
          </a:p>
        </p:txBody>
      </p:sp>
      <p:sp>
        <p:nvSpPr>
          <p:cNvPr id="11" name="TextBox 10"/>
          <p:cNvSpPr txBox="1"/>
          <p:nvPr/>
        </p:nvSpPr>
        <p:spPr>
          <a:xfrm>
            <a:off x="569626" y="2050909"/>
            <a:ext cx="11963399" cy="954107"/>
          </a:xfrm>
          <a:prstGeom prst="rect">
            <a:avLst/>
          </a:prstGeom>
          <a:noFill/>
        </p:spPr>
        <p:txBody>
          <a:bodyPr wrap="square" rtlCol="0">
            <a:spAutoFit/>
          </a:bodyPr>
          <a:lstStyle/>
          <a:p>
            <a:r>
              <a:rPr lang="en-US" sz="2800" b="1" dirty="0">
                <a:solidFill>
                  <a:srgbClr val="FF0000"/>
                </a:solidFill>
              </a:rPr>
              <a:t>print(iris.target_names[2</a:t>
            </a:r>
            <a:r>
              <a:rPr lang="en-US" sz="2800" b="1" dirty="0" smtClean="0">
                <a:solidFill>
                  <a:srgbClr val="FF0000"/>
                </a:solidFill>
              </a:rPr>
              <a:t>]</a:t>
            </a:r>
            <a:r>
              <a:rPr lang="en-US" sz="2800" b="1" dirty="0" smtClean="0"/>
              <a:t>)</a:t>
            </a:r>
            <a:r>
              <a:rPr lang="en-US" sz="2800" dirty="0"/>
              <a:t>-</a:t>
            </a:r>
            <a:r>
              <a:rPr lang="en-US" sz="2800" dirty="0" smtClean="0"/>
              <a:t>This </a:t>
            </a:r>
            <a:r>
              <a:rPr lang="en-US" sz="2800" dirty="0"/>
              <a:t>line prints the name of the iris species associated with the target label value 2. </a:t>
            </a:r>
          </a:p>
        </p:txBody>
      </p:sp>
      <p:sp>
        <p:nvSpPr>
          <p:cNvPr id="2" name="Rectangle 1"/>
          <p:cNvSpPr/>
          <p:nvPr/>
        </p:nvSpPr>
        <p:spPr>
          <a:xfrm>
            <a:off x="963118" y="3588755"/>
            <a:ext cx="3257550" cy="830997"/>
          </a:xfrm>
          <a:prstGeom prst="rect">
            <a:avLst/>
          </a:prstGeom>
        </p:spPr>
        <p:txBody>
          <a:bodyPr wrap="square">
            <a:spAutoFit/>
          </a:bodyPr>
          <a:lstStyle/>
          <a:p>
            <a:r>
              <a:rPr lang="en-US" sz="2400" b="1" dirty="0" smtClean="0"/>
              <a:t>Output</a:t>
            </a:r>
          </a:p>
          <a:p>
            <a:r>
              <a:rPr lang="en-US" sz="2400" b="1" dirty="0" err="1" smtClean="0"/>
              <a:t>virginica</a:t>
            </a:r>
            <a:endParaRPr lang="en-US" sz="2400" dirty="0"/>
          </a:p>
        </p:txBody>
      </p:sp>
    </p:spTree>
    <p:extLst>
      <p:ext uri="{BB962C8B-B14F-4D97-AF65-F5344CB8AC3E}">
        <p14:creationId xmlns:p14="http://schemas.microsoft.com/office/powerpoint/2010/main" xmlns="" val="111586821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5" name="Cloud Callout 4"/>
          <p:cNvSpPr/>
          <p:nvPr/>
        </p:nvSpPr>
        <p:spPr>
          <a:xfrm>
            <a:off x="0" y="54819"/>
            <a:ext cx="9713626" cy="2074019"/>
          </a:xfrm>
          <a:prstGeom prst="cloudCallou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smtClean="0">
              <a:solidFill>
                <a:schemeClr val="tx1"/>
              </a:solidFill>
            </a:endParaRPr>
          </a:p>
          <a:p>
            <a:endParaRPr lang="en-US" dirty="0">
              <a:solidFill>
                <a:schemeClr val="tx1"/>
              </a:solidFill>
            </a:endParaRPr>
          </a:p>
          <a:p>
            <a:r>
              <a:rPr lang="en-US" sz="2800" dirty="0" err="1" smtClean="0">
                <a:solidFill>
                  <a:schemeClr val="tx1"/>
                </a:solidFill>
              </a:rPr>
              <a:t>ytestn</a:t>
            </a:r>
            <a:r>
              <a:rPr lang="en-US" sz="2800" dirty="0">
                <a:solidFill>
                  <a:schemeClr val="tx1"/>
                </a:solidFill>
              </a:rPr>
              <a:t>=[iris.target_names[i] for i in </a:t>
            </a:r>
            <a:r>
              <a:rPr lang="en-US" sz="2800" dirty="0" err="1">
                <a:solidFill>
                  <a:schemeClr val="tx1"/>
                </a:solidFill>
              </a:rPr>
              <a:t>ytest</a:t>
            </a:r>
            <a:r>
              <a:rPr lang="en-US" sz="2800" dirty="0">
                <a:solidFill>
                  <a:schemeClr val="tx1"/>
                </a:solidFill>
              </a:rPr>
              <a:t>] </a:t>
            </a:r>
          </a:p>
          <a:p>
            <a:r>
              <a:rPr lang="en-US" sz="2800" dirty="0" err="1">
                <a:solidFill>
                  <a:schemeClr val="tx1"/>
                </a:solidFill>
              </a:rPr>
              <a:t>predn</a:t>
            </a:r>
            <a:r>
              <a:rPr lang="en-US" sz="2800" dirty="0">
                <a:solidFill>
                  <a:schemeClr val="tx1"/>
                </a:solidFill>
              </a:rPr>
              <a:t>=[iris.target_names[i] for i in </a:t>
            </a:r>
            <a:r>
              <a:rPr lang="en-US" sz="2800" dirty="0" err="1">
                <a:solidFill>
                  <a:schemeClr val="tx1"/>
                </a:solidFill>
              </a:rPr>
              <a:t>pred</a:t>
            </a:r>
            <a:r>
              <a:rPr lang="en-US" sz="2800" dirty="0">
                <a:solidFill>
                  <a:schemeClr val="tx1"/>
                </a:solidFill>
              </a:rPr>
              <a:t>]</a:t>
            </a:r>
          </a:p>
          <a:p>
            <a:r>
              <a:rPr lang="en-US" sz="2800" dirty="0">
                <a:solidFill>
                  <a:schemeClr val="tx1"/>
                </a:solidFill>
              </a:rPr>
              <a:t>print("predicted Actual")</a:t>
            </a:r>
          </a:p>
          <a:p>
            <a:r>
              <a:rPr lang="en-US" sz="2800" dirty="0">
                <a:solidFill>
                  <a:schemeClr val="tx1"/>
                </a:solidFill>
              </a:rPr>
              <a:t> </a:t>
            </a:r>
          </a:p>
          <a:p>
            <a:endParaRPr lang="en-US" dirty="0">
              <a:solidFill>
                <a:schemeClr val="tx1"/>
              </a:solidFill>
            </a:endParaRPr>
          </a:p>
        </p:txBody>
      </p:sp>
      <p:sp>
        <p:nvSpPr>
          <p:cNvPr id="8" name="Right Arrow 7"/>
          <p:cNvSpPr/>
          <p:nvPr/>
        </p:nvSpPr>
        <p:spPr>
          <a:xfrm>
            <a:off x="7993053" y="994061"/>
            <a:ext cx="753212" cy="5529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8797636" y="1085850"/>
            <a:ext cx="3061855" cy="369332"/>
          </a:xfrm>
          <a:prstGeom prst="rect">
            <a:avLst/>
          </a:prstGeom>
          <a:noFill/>
        </p:spPr>
        <p:txBody>
          <a:bodyPr wrap="square" rtlCol="0">
            <a:spAutoFit/>
          </a:bodyPr>
          <a:lstStyle/>
          <a:p>
            <a:r>
              <a:rPr lang="en-US" dirty="0" smtClean="0"/>
              <a:t>Evaluating the Performance</a:t>
            </a:r>
            <a:endParaRPr lang="en-US" sz="2400" dirty="0" smtClean="0"/>
          </a:p>
        </p:txBody>
      </p:sp>
      <p:sp>
        <p:nvSpPr>
          <p:cNvPr id="9" name="TextBox 8"/>
          <p:cNvSpPr txBox="1"/>
          <p:nvPr/>
        </p:nvSpPr>
        <p:spPr>
          <a:xfrm>
            <a:off x="166255" y="2486213"/>
            <a:ext cx="11374581" cy="3693319"/>
          </a:xfrm>
          <a:prstGeom prst="rect">
            <a:avLst/>
          </a:prstGeom>
          <a:noFill/>
        </p:spPr>
        <p:txBody>
          <a:bodyPr wrap="square" rtlCol="0">
            <a:spAutoFit/>
          </a:bodyPr>
          <a:lstStyle/>
          <a:p>
            <a:r>
              <a:rPr lang="en-US" b="1" dirty="0" err="1"/>
              <a:t>ytestn</a:t>
            </a:r>
            <a:r>
              <a:rPr lang="en-US" b="1" dirty="0"/>
              <a:t> = [iris.target_names[i] for i in </a:t>
            </a:r>
            <a:r>
              <a:rPr lang="en-US" b="1" dirty="0" err="1"/>
              <a:t>ytest</a:t>
            </a:r>
            <a:r>
              <a:rPr lang="en-US" b="1" dirty="0"/>
              <a:t>]</a:t>
            </a:r>
            <a:r>
              <a:rPr lang="en-US" dirty="0"/>
              <a:t> and </a:t>
            </a:r>
          </a:p>
          <a:p>
            <a:r>
              <a:rPr lang="en-US" b="1" dirty="0" err="1"/>
              <a:t>predn</a:t>
            </a:r>
            <a:r>
              <a:rPr lang="en-US" b="1" dirty="0"/>
              <a:t> = [iris.target_names[i] for i in </a:t>
            </a:r>
            <a:r>
              <a:rPr lang="en-US" b="1" dirty="0" err="1"/>
              <a:t>pred</a:t>
            </a:r>
            <a:r>
              <a:rPr lang="en-US" b="1" dirty="0"/>
              <a:t>]</a:t>
            </a:r>
            <a:r>
              <a:rPr lang="en-US" dirty="0"/>
              <a:t>: </a:t>
            </a:r>
          </a:p>
          <a:p>
            <a:r>
              <a:rPr lang="en-US" dirty="0"/>
              <a:t> </a:t>
            </a:r>
          </a:p>
          <a:p>
            <a:r>
              <a:rPr lang="en-US" dirty="0"/>
              <a:t>These lines create two new lists, </a:t>
            </a:r>
            <a:r>
              <a:rPr lang="en-US" b="1" dirty="0" err="1"/>
              <a:t>ytestn</a:t>
            </a:r>
            <a:r>
              <a:rPr lang="en-US" dirty="0"/>
              <a:t> and </a:t>
            </a:r>
            <a:r>
              <a:rPr lang="en-US" b="1" dirty="0" err="1"/>
              <a:t>predn</a:t>
            </a:r>
            <a:r>
              <a:rPr lang="en-US" dirty="0"/>
              <a:t>, by mapping the integer target labels in </a:t>
            </a:r>
            <a:r>
              <a:rPr lang="en-US" b="1" dirty="0" err="1"/>
              <a:t>ytest</a:t>
            </a:r>
            <a:r>
              <a:rPr lang="en-US" dirty="0"/>
              <a:t> and </a:t>
            </a:r>
            <a:r>
              <a:rPr lang="en-US" b="1" dirty="0" err="1"/>
              <a:t>pred</a:t>
            </a:r>
            <a:r>
              <a:rPr lang="en-US" dirty="0"/>
              <a:t> to their corresponding iris species names using </a:t>
            </a:r>
            <a:r>
              <a:rPr lang="en-US" b="1" dirty="0"/>
              <a:t>iris.target_names</a:t>
            </a:r>
            <a:r>
              <a:rPr lang="en-US" dirty="0"/>
              <a:t>. </a:t>
            </a:r>
          </a:p>
          <a:p>
            <a:r>
              <a:rPr lang="en-US" dirty="0"/>
              <a:t> </a:t>
            </a:r>
          </a:p>
          <a:p>
            <a:r>
              <a:rPr lang="en-US" dirty="0"/>
              <a:t>These lists will contain the names of the actual and predicted iris species, respectively</a:t>
            </a:r>
            <a:r>
              <a:rPr lang="en-US" dirty="0" smtClean="0"/>
              <a:t>.</a:t>
            </a:r>
          </a:p>
          <a:p>
            <a:endParaRPr lang="en-US" dirty="0"/>
          </a:p>
          <a:p>
            <a:pPr lvl="0"/>
            <a:r>
              <a:rPr lang="en-US" b="1" dirty="0"/>
              <a:t>print("predicted Actual")</a:t>
            </a:r>
            <a:r>
              <a:rPr lang="en-US" dirty="0"/>
              <a:t>: This line prints the headers "predicted" and "Actual" to label the output that will follow.</a:t>
            </a:r>
          </a:p>
          <a:p>
            <a:r>
              <a:rPr lang="en-US" dirty="0"/>
              <a:t>Top of Form</a:t>
            </a:r>
          </a:p>
          <a:p>
            <a:r>
              <a:rPr lang="en-US" dirty="0"/>
              <a:t> </a:t>
            </a:r>
            <a:endParaRPr lang="en-US" dirty="0" smtClean="0"/>
          </a:p>
          <a:p>
            <a:r>
              <a:rPr lang="en-US" dirty="0" smtClean="0"/>
              <a:t>Output:</a:t>
            </a:r>
          </a:p>
          <a:p>
            <a:r>
              <a:rPr lang="en-US" b="1" dirty="0"/>
              <a:t> predicted Actual</a:t>
            </a:r>
            <a:endParaRPr lang="en-US" dirty="0"/>
          </a:p>
        </p:txBody>
      </p:sp>
    </p:spTree>
    <p:extLst>
      <p:ext uri="{BB962C8B-B14F-4D97-AF65-F5344CB8AC3E}">
        <p14:creationId xmlns:p14="http://schemas.microsoft.com/office/powerpoint/2010/main" xmlns="" val="280204699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5" name="Cloud Callout 4"/>
          <p:cNvSpPr/>
          <p:nvPr/>
        </p:nvSpPr>
        <p:spPr>
          <a:xfrm>
            <a:off x="0" y="54820"/>
            <a:ext cx="8369659" cy="1288205"/>
          </a:xfrm>
          <a:prstGeom prst="cloudCallou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smtClean="0">
              <a:solidFill>
                <a:schemeClr val="tx1"/>
              </a:solidFill>
            </a:endParaRPr>
          </a:p>
          <a:p>
            <a:endParaRPr lang="en-US" dirty="0">
              <a:solidFill>
                <a:schemeClr val="tx1"/>
              </a:solidFill>
            </a:endParaRPr>
          </a:p>
          <a:p>
            <a:r>
              <a:rPr lang="en-US" sz="2000" dirty="0">
                <a:solidFill>
                  <a:schemeClr val="tx1"/>
                </a:solidFill>
              </a:rPr>
              <a:t>for i in range(</a:t>
            </a:r>
            <a:r>
              <a:rPr lang="en-US" sz="2000" dirty="0" err="1">
                <a:solidFill>
                  <a:schemeClr val="tx1"/>
                </a:solidFill>
              </a:rPr>
              <a:t>len</a:t>
            </a:r>
            <a:r>
              <a:rPr lang="en-US" sz="2000" dirty="0">
                <a:solidFill>
                  <a:schemeClr val="tx1"/>
                </a:solidFill>
              </a:rPr>
              <a:t>(</a:t>
            </a:r>
            <a:r>
              <a:rPr lang="en-US" sz="2000" dirty="0" err="1">
                <a:solidFill>
                  <a:schemeClr val="tx1"/>
                </a:solidFill>
              </a:rPr>
              <a:t>pred</a:t>
            </a:r>
            <a:r>
              <a:rPr lang="en-US" sz="2000" dirty="0">
                <a:solidFill>
                  <a:schemeClr val="tx1"/>
                </a:solidFill>
              </a:rPr>
              <a:t>)):</a:t>
            </a:r>
          </a:p>
          <a:p>
            <a:r>
              <a:rPr lang="en-US" sz="2000" dirty="0">
                <a:solidFill>
                  <a:schemeClr val="tx1"/>
                </a:solidFill>
              </a:rPr>
              <a:t>    print(i," ",</a:t>
            </a:r>
            <a:r>
              <a:rPr lang="en-US" sz="2000" dirty="0" err="1">
                <a:solidFill>
                  <a:schemeClr val="tx1"/>
                </a:solidFill>
              </a:rPr>
              <a:t>predn</a:t>
            </a:r>
            <a:r>
              <a:rPr lang="en-US" sz="2000" dirty="0">
                <a:solidFill>
                  <a:schemeClr val="tx1"/>
                </a:solidFill>
              </a:rPr>
              <a:t>[i]," ",</a:t>
            </a:r>
            <a:r>
              <a:rPr lang="en-US" sz="2000" dirty="0" err="1">
                <a:solidFill>
                  <a:schemeClr val="tx1"/>
                </a:solidFill>
              </a:rPr>
              <a:t>ytestn</a:t>
            </a:r>
            <a:r>
              <a:rPr lang="en-US" sz="2000" dirty="0">
                <a:solidFill>
                  <a:schemeClr val="tx1"/>
                </a:solidFill>
              </a:rPr>
              <a:t>[i])</a:t>
            </a:r>
          </a:p>
          <a:p>
            <a:r>
              <a:rPr lang="en-US" sz="2000" dirty="0">
                <a:solidFill>
                  <a:schemeClr val="tx1"/>
                </a:solidFill>
              </a:rPr>
              <a:t> </a:t>
            </a:r>
          </a:p>
          <a:p>
            <a:endParaRPr lang="en-US" dirty="0">
              <a:solidFill>
                <a:schemeClr val="tx1"/>
              </a:solidFill>
            </a:endParaRPr>
          </a:p>
        </p:txBody>
      </p:sp>
      <p:sp>
        <p:nvSpPr>
          <p:cNvPr id="8" name="Right Arrow 7"/>
          <p:cNvSpPr/>
          <p:nvPr/>
        </p:nvSpPr>
        <p:spPr>
          <a:xfrm>
            <a:off x="7624370" y="921364"/>
            <a:ext cx="964755" cy="5529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8589124" y="1085850"/>
            <a:ext cx="4660149" cy="369332"/>
          </a:xfrm>
          <a:prstGeom prst="rect">
            <a:avLst/>
          </a:prstGeom>
          <a:noFill/>
        </p:spPr>
        <p:txBody>
          <a:bodyPr wrap="square" rtlCol="0">
            <a:spAutoFit/>
          </a:bodyPr>
          <a:lstStyle/>
          <a:p>
            <a:r>
              <a:rPr lang="en-US" dirty="0" smtClean="0"/>
              <a:t>Evaluating the Performance</a:t>
            </a:r>
            <a:endParaRPr lang="en-US" sz="2400" dirty="0" smtClean="0"/>
          </a:p>
        </p:txBody>
      </p:sp>
      <p:sp>
        <p:nvSpPr>
          <p:cNvPr id="9" name="TextBox 8"/>
          <p:cNvSpPr txBox="1"/>
          <p:nvPr/>
        </p:nvSpPr>
        <p:spPr>
          <a:xfrm>
            <a:off x="385763" y="1399209"/>
            <a:ext cx="11963399" cy="923330"/>
          </a:xfrm>
          <a:prstGeom prst="rect">
            <a:avLst/>
          </a:prstGeom>
          <a:noFill/>
        </p:spPr>
        <p:txBody>
          <a:bodyPr wrap="square" rtlCol="0">
            <a:spAutoFit/>
          </a:bodyPr>
          <a:lstStyle/>
          <a:p>
            <a:r>
              <a:rPr lang="en-US" dirty="0"/>
              <a:t>This loop that iterates through the predictions (</a:t>
            </a:r>
            <a:r>
              <a:rPr lang="en-US" dirty="0" err="1"/>
              <a:t>predn</a:t>
            </a:r>
            <a:r>
              <a:rPr lang="en-US" dirty="0"/>
              <a:t>) and the actual target labels (</a:t>
            </a:r>
            <a:r>
              <a:rPr lang="en-US" dirty="0" err="1"/>
              <a:t>ytestn</a:t>
            </a:r>
            <a:r>
              <a:rPr lang="en-US" dirty="0"/>
              <a:t>) for the testing data. </a:t>
            </a:r>
            <a:endParaRPr lang="en-US" dirty="0" smtClean="0"/>
          </a:p>
          <a:p>
            <a:r>
              <a:rPr lang="en-US" dirty="0" smtClean="0"/>
              <a:t>It </a:t>
            </a:r>
            <a:r>
              <a:rPr lang="en-US" dirty="0"/>
              <a:t>prints the index (i), the predicted species (</a:t>
            </a:r>
            <a:r>
              <a:rPr lang="en-US" dirty="0" err="1"/>
              <a:t>predn</a:t>
            </a:r>
            <a:r>
              <a:rPr lang="en-US" dirty="0"/>
              <a:t>[i]), and the actual species (</a:t>
            </a:r>
            <a:r>
              <a:rPr lang="en-US" dirty="0" err="1"/>
              <a:t>ytestn</a:t>
            </a:r>
            <a:r>
              <a:rPr lang="en-US" dirty="0"/>
              <a:t>[i]) for each data point.</a:t>
            </a:r>
          </a:p>
          <a:p>
            <a:r>
              <a:rPr lang="en-US" dirty="0" smtClean="0"/>
              <a:t>Output:</a:t>
            </a:r>
          </a:p>
        </p:txBody>
      </p:sp>
      <p:graphicFrame>
        <p:nvGraphicFramePr>
          <p:cNvPr id="2" name="Table 1"/>
          <p:cNvGraphicFramePr>
            <a:graphicFrameLocks noGrp="1"/>
          </p:cNvGraphicFramePr>
          <p:nvPr>
            <p:extLst>
              <p:ext uri="{D42A27DB-BD31-4B8C-83A1-F6EECF244321}">
                <p14:modId xmlns:p14="http://schemas.microsoft.com/office/powerpoint/2010/main" xmlns="" val="2437452040"/>
              </p:ext>
            </p:extLst>
          </p:nvPr>
        </p:nvGraphicFramePr>
        <p:xfrm>
          <a:off x="241659" y="2340818"/>
          <a:ext cx="8445141" cy="4754880"/>
        </p:xfrm>
        <a:graphic>
          <a:graphicData uri="http://schemas.openxmlformats.org/drawingml/2006/table">
            <a:tbl>
              <a:tblPr firstRow="1" bandRow="1">
                <a:tableStyleId>{5C22544A-7EE6-4342-B048-85BDC9FD1C3A}</a:tableStyleId>
              </a:tblPr>
              <a:tblGrid>
                <a:gridCol w="2572979">
                  <a:extLst>
                    <a:ext uri="{9D8B030D-6E8A-4147-A177-3AD203B41FA5}">
                      <a16:colId xmlns:a16="http://schemas.microsoft.com/office/drawing/2014/main" xmlns="" val="1591050514"/>
                    </a:ext>
                  </a:extLst>
                </a:gridCol>
                <a:gridCol w="3000375">
                  <a:extLst>
                    <a:ext uri="{9D8B030D-6E8A-4147-A177-3AD203B41FA5}">
                      <a16:colId xmlns:a16="http://schemas.microsoft.com/office/drawing/2014/main" xmlns="" val="1220870805"/>
                    </a:ext>
                  </a:extLst>
                </a:gridCol>
                <a:gridCol w="2871787">
                  <a:extLst>
                    <a:ext uri="{9D8B030D-6E8A-4147-A177-3AD203B41FA5}">
                      <a16:colId xmlns:a16="http://schemas.microsoft.com/office/drawing/2014/main" xmlns="" val="113252128"/>
                    </a:ext>
                  </a:extLst>
                </a:gridCol>
              </a:tblGrid>
              <a:tr h="4517182">
                <a:tc>
                  <a:txBody>
                    <a:bodyPr/>
                    <a:lstStyle/>
                    <a:p>
                      <a:r>
                        <a:rPr lang="en-US" dirty="0" smtClean="0"/>
                        <a:t>1   versicolor   </a:t>
                      </a:r>
                      <a:r>
                        <a:rPr lang="en-US" dirty="0" err="1" smtClean="0"/>
                        <a:t>versicolor</a:t>
                      </a:r>
                      <a:endParaRPr lang="en-US" dirty="0" smtClean="0"/>
                    </a:p>
                    <a:p>
                      <a:r>
                        <a:rPr lang="en-US" dirty="0" smtClean="0"/>
                        <a:t>2   versicolor   </a:t>
                      </a:r>
                      <a:r>
                        <a:rPr lang="en-US" dirty="0" err="1" smtClean="0"/>
                        <a:t>versicolor</a:t>
                      </a:r>
                      <a:endParaRPr lang="en-US" dirty="0" smtClean="0"/>
                    </a:p>
                    <a:p>
                      <a:r>
                        <a:rPr lang="en-US" dirty="0" smtClean="0"/>
                        <a:t>3   setosa   </a:t>
                      </a:r>
                      <a:r>
                        <a:rPr lang="en-US" dirty="0" err="1" smtClean="0"/>
                        <a:t>setosa</a:t>
                      </a:r>
                      <a:endParaRPr lang="en-US" dirty="0" smtClean="0"/>
                    </a:p>
                    <a:p>
                      <a:r>
                        <a:rPr lang="en-US" dirty="0" smtClean="0"/>
                        <a:t>4   </a:t>
                      </a:r>
                      <a:r>
                        <a:rPr lang="en-US" dirty="0" err="1" smtClean="0"/>
                        <a:t>virginica</a:t>
                      </a:r>
                      <a:r>
                        <a:rPr lang="en-US" dirty="0" smtClean="0"/>
                        <a:t>   </a:t>
                      </a:r>
                      <a:r>
                        <a:rPr lang="en-US" dirty="0" err="1" smtClean="0"/>
                        <a:t>virginica</a:t>
                      </a:r>
                      <a:endParaRPr lang="en-US" dirty="0" smtClean="0"/>
                    </a:p>
                    <a:p>
                      <a:r>
                        <a:rPr lang="en-US" dirty="0" smtClean="0"/>
                        <a:t>5   </a:t>
                      </a:r>
                      <a:r>
                        <a:rPr lang="en-US" dirty="0" err="1" smtClean="0"/>
                        <a:t>virginica</a:t>
                      </a:r>
                      <a:r>
                        <a:rPr lang="en-US" dirty="0" smtClean="0"/>
                        <a:t>   versicolor</a:t>
                      </a:r>
                    </a:p>
                    <a:p>
                      <a:r>
                        <a:rPr lang="en-US" dirty="0" smtClean="0"/>
                        <a:t>6   </a:t>
                      </a:r>
                      <a:r>
                        <a:rPr lang="en-US" dirty="0" err="1" smtClean="0"/>
                        <a:t>virginica</a:t>
                      </a:r>
                      <a:r>
                        <a:rPr lang="en-US" dirty="0" smtClean="0"/>
                        <a:t>   </a:t>
                      </a:r>
                      <a:r>
                        <a:rPr lang="en-US" dirty="0" err="1" smtClean="0"/>
                        <a:t>virginica</a:t>
                      </a:r>
                      <a:endParaRPr lang="en-US" dirty="0" smtClean="0"/>
                    </a:p>
                    <a:p>
                      <a:r>
                        <a:rPr lang="en-US" dirty="0" smtClean="0"/>
                        <a:t>7   setosa   </a:t>
                      </a:r>
                      <a:r>
                        <a:rPr lang="en-US" dirty="0" err="1" smtClean="0"/>
                        <a:t>setosa</a:t>
                      </a:r>
                      <a:endParaRPr lang="en-US" dirty="0" smtClean="0"/>
                    </a:p>
                    <a:p>
                      <a:r>
                        <a:rPr lang="en-US" dirty="0" smtClean="0"/>
                        <a:t>8   setosa   </a:t>
                      </a:r>
                      <a:r>
                        <a:rPr lang="en-US" dirty="0" err="1" smtClean="0"/>
                        <a:t>setosa</a:t>
                      </a:r>
                      <a:endParaRPr lang="en-US" dirty="0" smtClean="0"/>
                    </a:p>
                    <a:p>
                      <a:r>
                        <a:rPr lang="en-US" dirty="0" smtClean="0"/>
                        <a:t>9   </a:t>
                      </a:r>
                      <a:r>
                        <a:rPr lang="en-US" dirty="0" err="1" smtClean="0"/>
                        <a:t>virginica</a:t>
                      </a:r>
                      <a:r>
                        <a:rPr lang="en-US" dirty="0" smtClean="0"/>
                        <a:t>   </a:t>
                      </a:r>
                      <a:r>
                        <a:rPr lang="en-US" dirty="0" err="1" smtClean="0"/>
                        <a:t>virginica</a:t>
                      </a:r>
                      <a:endParaRPr lang="en-US" dirty="0" smtClean="0"/>
                    </a:p>
                    <a:p>
                      <a:r>
                        <a:rPr lang="en-US" dirty="0" smtClean="0"/>
                        <a:t>10   versicolor   </a:t>
                      </a:r>
                      <a:r>
                        <a:rPr lang="en-US" dirty="0" err="1" smtClean="0"/>
                        <a:t>versicolor</a:t>
                      </a:r>
                      <a:endParaRPr lang="en-US" dirty="0" smtClean="0"/>
                    </a:p>
                    <a:p>
                      <a:r>
                        <a:rPr lang="en-US" dirty="0" smtClean="0"/>
                        <a:t>11   setosa   </a:t>
                      </a:r>
                      <a:r>
                        <a:rPr lang="en-US" dirty="0" err="1" smtClean="0"/>
                        <a:t>setosa</a:t>
                      </a:r>
                      <a:endParaRPr lang="en-US" dirty="0" smtClean="0"/>
                    </a:p>
                    <a:p>
                      <a:r>
                        <a:rPr lang="en-US" dirty="0" smtClean="0"/>
                        <a:t>12   </a:t>
                      </a:r>
                      <a:r>
                        <a:rPr lang="en-US" dirty="0" err="1" smtClean="0"/>
                        <a:t>virginica</a:t>
                      </a:r>
                      <a:r>
                        <a:rPr lang="en-US" dirty="0" smtClean="0"/>
                        <a:t>   </a:t>
                      </a:r>
                      <a:r>
                        <a:rPr lang="en-US" dirty="0" err="1" smtClean="0"/>
                        <a:t>virginica</a:t>
                      </a:r>
                      <a:endParaRPr lang="en-US" dirty="0" smtClean="0"/>
                    </a:p>
                    <a:p>
                      <a:r>
                        <a:rPr lang="en-US" dirty="0" smtClean="0"/>
                        <a:t>13   versicolor   </a:t>
                      </a:r>
                      <a:r>
                        <a:rPr lang="en-US" dirty="0" err="1" smtClean="0"/>
                        <a:t>versicolor</a:t>
                      </a:r>
                      <a:endParaRPr lang="en-US" dirty="0" smtClean="0"/>
                    </a:p>
                    <a:p>
                      <a:r>
                        <a:rPr lang="en-US" dirty="0" smtClean="0"/>
                        <a:t>14   versicolor   </a:t>
                      </a:r>
                      <a:r>
                        <a:rPr lang="en-US" dirty="0" err="1" smtClean="0"/>
                        <a:t>versicolor</a:t>
                      </a:r>
                      <a:endParaRPr lang="en-US" dirty="0" smtClean="0"/>
                    </a:p>
                    <a:p>
                      <a:r>
                        <a:rPr lang="en-US" sz="1800" b="1" kern="1200" dirty="0" smtClean="0">
                          <a:solidFill>
                            <a:schemeClr val="lt1"/>
                          </a:solidFill>
                          <a:effectLst/>
                          <a:latin typeface="+mn-lt"/>
                          <a:ea typeface="+mn-ea"/>
                          <a:cs typeface="+mn-cs"/>
                        </a:rPr>
                        <a:t>15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txBody>
                  <a:tcPr/>
                </a:tc>
                <a:tc>
                  <a:txBody>
                    <a:bodyPr/>
                    <a:lstStyle/>
                    <a:p>
                      <a:r>
                        <a:rPr lang="en-US" sz="1800" b="1" kern="1200" dirty="0" smtClean="0">
                          <a:solidFill>
                            <a:schemeClr val="lt1"/>
                          </a:solidFill>
                          <a:effectLst/>
                          <a:latin typeface="+mn-lt"/>
                          <a:ea typeface="+mn-ea"/>
                          <a:cs typeface="+mn-cs"/>
                        </a:rPr>
                        <a:t>16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17   versicolor   versicolor</a:t>
                      </a:r>
                    </a:p>
                    <a:p>
                      <a:r>
                        <a:rPr lang="en-US" sz="1800" b="1" kern="1200" dirty="0" smtClean="0">
                          <a:solidFill>
                            <a:schemeClr val="lt1"/>
                          </a:solidFill>
                          <a:effectLst/>
                          <a:latin typeface="+mn-lt"/>
                          <a:ea typeface="+mn-ea"/>
                          <a:cs typeface="+mn-cs"/>
                        </a:rPr>
                        <a:t>18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19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20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21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22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23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24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25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26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pPr marL="342900" indent="-342900">
                        <a:buAutoNum type="arabicPlain" startAt="27"/>
                      </a:pPr>
                      <a:r>
                        <a:rPr lang="en-US" sz="1800" b="1" kern="1200" dirty="0" smtClean="0">
                          <a:solidFill>
                            <a:schemeClr val="lt1"/>
                          </a:solidFill>
                          <a:effectLst/>
                          <a:latin typeface="+mn-lt"/>
                          <a:ea typeface="+mn-ea"/>
                          <a:cs typeface="+mn-cs"/>
                        </a:rPr>
                        <a:t>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28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29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30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endParaRPr lang="en-US" dirty="0" smtClean="0"/>
                    </a:p>
                    <a:p>
                      <a:endParaRPr lang="en-US" dirty="0"/>
                    </a:p>
                  </a:txBody>
                  <a:tcPr/>
                </a:tc>
                <a:tc>
                  <a:txBody>
                    <a:bodyPr/>
                    <a:lstStyle/>
                    <a:p>
                      <a:r>
                        <a:rPr lang="en-US" sz="1800" b="1" kern="1200" dirty="0" smtClean="0">
                          <a:solidFill>
                            <a:schemeClr val="lt1"/>
                          </a:solidFill>
                          <a:effectLst/>
                          <a:latin typeface="+mn-lt"/>
                          <a:ea typeface="+mn-ea"/>
                          <a:cs typeface="+mn-cs"/>
                        </a:rPr>
                        <a:t>31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32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33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34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35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36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37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38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39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40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41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42   versicolor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43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44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45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 </a:t>
                      </a:r>
                    </a:p>
                    <a:p>
                      <a:endParaRPr lang="en-US" dirty="0"/>
                    </a:p>
                  </a:txBody>
                  <a:tcPr/>
                </a:tc>
                <a:extLst>
                  <a:ext uri="{0D108BD9-81ED-4DB2-BD59-A6C34878D82A}">
                    <a16:rowId xmlns:a16="http://schemas.microsoft.com/office/drawing/2014/main" xmlns="" val="3528014903"/>
                  </a:ext>
                </a:extLst>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xmlns="" val="1095949098"/>
              </p:ext>
            </p:extLst>
          </p:nvPr>
        </p:nvGraphicFramePr>
        <p:xfrm>
          <a:off x="8643938" y="2386012"/>
          <a:ext cx="2871787" cy="4727965"/>
        </p:xfrm>
        <a:graphic>
          <a:graphicData uri="http://schemas.openxmlformats.org/drawingml/2006/table">
            <a:tbl>
              <a:tblPr/>
              <a:tblGrid>
                <a:gridCol w="2871787">
                  <a:extLst>
                    <a:ext uri="{9D8B030D-6E8A-4147-A177-3AD203B41FA5}">
                      <a16:colId xmlns:a16="http://schemas.microsoft.com/office/drawing/2014/main" xmlns="" val="3124818375"/>
                    </a:ext>
                  </a:extLst>
                </a:gridCol>
              </a:tblGrid>
              <a:tr h="4727965">
                <a:tc>
                  <a:txBody>
                    <a:bodyPr/>
                    <a:lstStyle/>
                    <a:p>
                      <a:r>
                        <a:rPr lang="en-US" sz="1800" b="1" kern="1200" dirty="0" smtClean="0">
                          <a:solidFill>
                            <a:schemeClr val="lt1"/>
                          </a:solidFill>
                          <a:effectLst/>
                          <a:latin typeface="+mn-lt"/>
                          <a:ea typeface="+mn-ea"/>
                          <a:cs typeface="+mn-cs"/>
                        </a:rPr>
                        <a:t>46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47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48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49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50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51   setosa   </a:t>
                      </a:r>
                      <a:r>
                        <a:rPr lang="en-US" sz="1800" b="1" kern="1200" dirty="0" err="1" smtClean="0">
                          <a:solidFill>
                            <a:schemeClr val="lt1"/>
                          </a:solidFill>
                          <a:effectLst/>
                          <a:latin typeface="+mn-lt"/>
                          <a:ea typeface="+mn-ea"/>
                          <a:cs typeface="+mn-cs"/>
                        </a:rPr>
                        <a:t>setosa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52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53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54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55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56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57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58   </a:t>
                      </a:r>
                      <a:r>
                        <a:rPr lang="en-US" sz="1800" b="1" kern="1200" dirty="0" err="1" smtClean="0">
                          <a:solidFill>
                            <a:schemeClr val="lt1"/>
                          </a:solidFill>
                          <a:effectLst/>
                          <a:latin typeface="+mn-lt"/>
                          <a:ea typeface="+mn-ea"/>
                          <a:cs typeface="+mn-cs"/>
                        </a:rPr>
                        <a:t>virginica</a:t>
                      </a:r>
                      <a:r>
                        <a:rPr lang="en-US" sz="1800" b="1" kern="1200" dirty="0" smtClean="0">
                          <a:solidFill>
                            <a:schemeClr val="lt1"/>
                          </a:solidFill>
                          <a:effectLst/>
                          <a:latin typeface="+mn-lt"/>
                          <a:ea typeface="+mn-ea"/>
                          <a:cs typeface="+mn-cs"/>
                        </a:rPr>
                        <a:t>   </a:t>
                      </a:r>
                      <a:r>
                        <a:rPr lang="en-US" sz="1800" b="1" kern="1200" dirty="0" err="1" smtClean="0">
                          <a:solidFill>
                            <a:schemeClr val="lt1"/>
                          </a:solidFill>
                          <a:effectLst/>
                          <a:latin typeface="+mn-lt"/>
                          <a:ea typeface="+mn-ea"/>
                          <a:cs typeface="+mn-cs"/>
                        </a:rPr>
                        <a:t>virginica</a:t>
                      </a:r>
                      <a:endParaRPr lang="en-US" sz="1800" b="1" kern="1200" dirty="0" smtClean="0">
                        <a:solidFill>
                          <a:schemeClr val="lt1"/>
                        </a:solidFill>
                        <a:effectLst/>
                        <a:latin typeface="+mn-lt"/>
                        <a:ea typeface="+mn-ea"/>
                        <a:cs typeface="+mn-cs"/>
                      </a:endParaRPr>
                    </a:p>
                    <a:p>
                      <a:r>
                        <a:rPr lang="en-US" sz="1800" b="1" kern="1200" dirty="0" smtClean="0">
                          <a:solidFill>
                            <a:schemeClr val="lt1"/>
                          </a:solidFill>
                          <a:effectLst/>
                          <a:latin typeface="+mn-lt"/>
                          <a:ea typeface="+mn-ea"/>
                          <a:cs typeface="+mn-cs"/>
                        </a:rPr>
                        <a:t>59   versicolor   </a:t>
                      </a:r>
                      <a:r>
                        <a:rPr lang="en-US" sz="1800" b="1" kern="1200" dirty="0" err="1" smtClean="0">
                          <a:solidFill>
                            <a:schemeClr val="lt1"/>
                          </a:solidFill>
                          <a:effectLst/>
                          <a:latin typeface="+mn-lt"/>
                          <a:ea typeface="+mn-ea"/>
                          <a:cs typeface="+mn-cs"/>
                        </a:rPr>
                        <a:t>versicolor</a:t>
                      </a:r>
                      <a:endParaRPr lang="en-US" sz="1800" b="1" kern="1200" dirty="0" smtClean="0">
                        <a:solidFill>
                          <a:schemeClr val="lt1"/>
                        </a:solidFill>
                        <a:effectLst/>
                        <a:latin typeface="+mn-lt"/>
                        <a:ea typeface="+mn-ea"/>
                        <a:cs typeface="+mn-cs"/>
                      </a:endParaRPr>
                    </a:p>
                    <a:p>
                      <a:endParaRPr lang="en-US"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1"/>
                    </a:solidFill>
                  </a:tcPr>
                </a:tc>
                <a:extLst>
                  <a:ext uri="{0D108BD9-81ED-4DB2-BD59-A6C34878D82A}">
                    <a16:rowId xmlns:a16="http://schemas.microsoft.com/office/drawing/2014/main" xmlns="" val="2330929061"/>
                  </a:ext>
                </a:extLst>
              </a:tr>
            </a:tbl>
          </a:graphicData>
        </a:graphic>
      </p:graphicFrame>
    </p:spTree>
    <p:extLst>
      <p:ext uri="{BB962C8B-B14F-4D97-AF65-F5344CB8AC3E}">
        <p14:creationId xmlns:p14="http://schemas.microsoft.com/office/powerpoint/2010/main" xmlns="" val="7938798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pic>
        <p:nvPicPr>
          <p:cNvPr id="2" name="Picture 1"/>
          <p:cNvPicPr/>
          <p:nvPr/>
        </p:nvPicPr>
        <p:blipFill rotWithShape="1">
          <a:blip r:embed="rId2"/>
          <a:srcRect l="8943" t="28929" r="41026" b="48688"/>
          <a:stretch/>
        </p:blipFill>
        <p:spPr bwMode="auto">
          <a:xfrm>
            <a:off x="803018" y="382536"/>
            <a:ext cx="9978053" cy="1888715"/>
          </a:xfrm>
          <a:prstGeom prst="rect">
            <a:avLst/>
          </a:prstGeom>
          <a:ln>
            <a:noFill/>
          </a:ln>
          <a:extLst>
            <a:ext uri="{53640926-AAD7-44D8-BBD7-CCE9431645EC}">
              <a14:shadowObscured xmlns:a14="http://schemas.microsoft.com/office/drawing/2010/main" xmlns=""/>
            </a:ext>
          </a:extLst>
        </p:spPr>
      </p:pic>
      <p:pic>
        <p:nvPicPr>
          <p:cNvPr id="3" name="Picture 2"/>
          <p:cNvPicPr/>
          <p:nvPr/>
        </p:nvPicPr>
        <p:blipFill rotWithShape="1">
          <a:blip r:embed="rId3"/>
          <a:srcRect l="8173" t="30216" r="43269" b="27024"/>
          <a:stretch/>
        </p:blipFill>
        <p:spPr bwMode="auto">
          <a:xfrm>
            <a:off x="803018" y="2384324"/>
            <a:ext cx="9786324" cy="2526890"/>
          </a:xfrm>
          <a:prstGeom prst="rect">
            <a:avLst/>
          </a:prstGeom>
          <a:ln>
            <a:noFill/>
          </a:ln>
          <a:extLst>
            <a:ext uri="{53640926-AAD7-44D8-BBD7-CCE9431645EC}">
              <a14:shadowObscured xmlns:a14="http://schemas.microsoft.com/office/drawing/2010/main" xmlns=""/>
            </a:ext>
          </a:extLst>
        </p:spPr>
      </p:pic>
    </p:spTree>
    <p:extLst>
      <p:ext uri="{BB962C8B-B14F-4D97-AF65-F5344CB8AC3E}">
        <p14:creationId xmlns:p14="http://schemas.microsoft.com/office/powerpoint/2010/main" xmlns="" val="3634192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xmlns="" val="1792316717"/>
              </p:ext>
            </p:extLst>
          </p:nvPr>
        </p:nvGraphicFramePr>
        <p:xfrm>
          <a:off x="272661" y="164599"/>
          <a:ext cx="7233284" cy="2404080"/>
        </p:xfrm>
        <a:graphic>
          <a:graphicData uri="http://schemas.openxmlformats.org/drawingml/2006/table">
            <a:tbl>
              <a:tblPr>
                <a:tableStyleId>{5C22544A-7EE6-4342-B048-85BDC9FD1C3A}</a:tableStyleId>
              </a:tblPr>
              <a:tblGrid>
                <a:gridCol w="1978334">
                  <a:extLst>
                    <a:ext uri="{9D8B030D-6E8A-4147-A177-3AD203B41FA5}">
                      <a16:colId xmlns:a16="http://schemas.microsoft.com/office/drawing/2014/main" xmlns="" val="384052259"/>
                    </a:ext>
                  </a:extLst>
                </a:gridCol>
                <a:gridCol w="2163803">
                  <a:extLst>
                    <a:ext uri="{9D8B030D-6E8A-4147-A177-3AD203B41FA5}">
                      <a16:colId xmlns:a16="http://schemas.microsoft.com/office/drawing/2014/main" xmlns="" val="1004526725"/>
                    </a:ext>
                  </a:extLst>
                </a:gridCol>
                <a:gridCol w="1854688">
                  <a:extLst>
                    <a:ext uri="{9D8B030D-6E8A-4147-A177-3AD203B41FA5}">
                      <a16:colId xmlns:a16="http://schemas.microsoft.com/office/drawing/2014/main" xmlns="" val="3051464400"/>
                    </a:ext>
                  </a:extLst>
                </a:gridCol>
                <a:gridCol w="1236459">
                  <a:extLst>
                    <a:ext uri="{9D8B030D-6E8A-4147-A177-3AD203B41FA5}">
                      <a16:colId xmlns:a16="http://schemas.microsoft.com/office/drawing/2014/main" xmlns="" val="2675548585"/>
                    </a:ext>
                  </a:extLst>
                </a:gridCol>
              </a:tblGrid>
              <a:tr h="480816">
                <a:tc>
                  <a:txBody>
                    <a:bodyPr/>
                    <a:lstStyle/>
                    <a:p>
                      <a:pPr marL="0" marR="0">
                        <a:lnSpc>
                          <a:spcPct val="115000"/>
                        </a:lnSpc>
                        <a:spcBef>
                          <a:spcPts val="0"/>
                        </a:spcBef>
                        <a:spcAft>
                          <a:spcPts val="0"/>
                        </a:spcAft>
                      </a:pPr>
                      <a:r>
                        <a:rPr lang="en-US" sz="2000" b="1" dirty="0">
                          <a:effectLst/>
                        </a:rPr>
                        <a:t>Sample Paper</a:t>
                      </a:r>
                      <a:endParaRPr lang="en-US" sz="1800" b="1" dirty="0">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a:effectLst/>
                        </a:rPr>
                        <a:t>Acid Durability</a:t>
                      </a:r>
                      <a:endParaRPr lang="en-US" sz="1800" b="1">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a:effectLst/>
                        </a:rPr>
                        <a:t>Strength</a:t>
                      </a:r>
                      <a:endParaRPr lang="en-US" sz="1800" b="1">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a:effectLst/>
                        </a:rPr>
                        <a:t>Quality</a:t>
                      </a:r>
                      <a:endParaRPr lang="en-US" sz="1800" b="1">
                        <a:solidFill>
                          <a:srgbClr val="000000"/>
                        </a:solidFill>
                        <a:effectLst/>
                        <a:latin typeface="Source Sans Pro"/>
                        <a:ea typeface="Calibri" panose="020F0502020204030204" pitchFamily="34" charset="0"/>
                        <a:cs typeface="Source Sans Pro"/>
                      </a:endParaRPr>
                    </a:p>
                  </a:txBody>
                  <a:tcPr marL="68580" marR="68580" marT="0" marB="0"/>
                </a:tc>
                <a:extLst>
                  <a:ext uri="{0D108BD9-81ED-4DB2-BD59-A6C34878D82A}">
                    <a16:rowId xmlns:a16="http://schemas.microsoft.com/office/drawing/2014/main" xmlns="" val="3143679812"/>
                  </a:ext>
                </a:extLst>
              </a:tr>
              <a:tr h="480816">
                <a:tc>
                  <a:txBody>
                    <a:bodyPr/>
                    <a:lstStyle/>
                    <a:p>
                      <a:pPr marL="0" marR="0">
                        <a:lnSpc>
                          <a:spcPct val="115000"/>
                        </a:lnSpc>
                        <a:spcBef>
                          <a:spcPts val="0"/>
                        </a:spcBef>
                        <a:spcAft>
                          <a:spcPts val="0"/>
                        </a:spcAft>
                      </a:pPr>
                      <a:r>
                        <a:rPr lang="en-US" sz="2000" b="1" dirty="0">
                          <a:effectLst/>
                        </a:rPr>
                        <a:t>Paper_1</a:t>
                      </a:r>
                      <a:endParaRPr lang="en-US" sz="1800" b="1" dirty="0">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a:effectLst/>
                        </a:rPr>
                        <a:t>7</a:t>
                      </a:r>
                      <a:endParaRPr lang="en-US" sz="1800" b="1">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dirty="0">
                          <a:effectLst/>
                        </a:rPr>
                        <a:t>7</a:t>
                      </a:r>
                      <a:endParaRPr lang="en-US" sz="1800" b="1" dirty="0">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a:effectLst/>
                        </a:rPr>
                        <a:t>Bad</a:t>
                      </a:r>
                      <a:endParaRPr lang="en-US" sz="1800" b="1">
                        <a:solidFill>
                          <a:srgbClr val="000000"/>
                        </a:solidFill>
                        <a:effectLst/>
                        <a:latin typeface="Source Sans Pro"/>
                        <a:ea typeface="Calibri" panose="020F0502020204030204" pitchFamily="34" charset="0"/>
                        <a:cs typeface="Source Sans Pro"/>
                      </a:endParaRPr>
                    </a:p>
                  </a:txBody>
                  <a:tcPr marL="68580" marR="68580" marT="0" marB="0"/>
                </a:tc>
                <a:extLst>
                  <a:ext uri="{0D108BD9-81ED-4DB2-BD59-A6C34878D82A}">
                    <a16:rowId xmlns:a16="http://schemas.microsoft.com/office/drawing/2014/main" xmlns="" val="2453227015"/>
                  </a:ext>
                </a:extLst>
              </a:tr>
              <a:tr h="480816">
                <a:tc>
                  <a:txBody>
                    <a:bodyPr/>
                    <a:lstStyle/>
                    <a:p>
                      <a:pPr marL="0" marR="0">
                        <a:lnSpc>
                          <a:spcPct val="115000"/>
                        </a:lnSpc>
                        <a:spcBef>
                          <a:spcPts val="0"/>
                        </a:spcBef>
                        <a:spcAft>
                          <a:spcPts val="0"/>
                        </a:spcAft>
                      </a:pPr>
                      <a:r>
                        <a:rPr lang="en-US" sz="2000" b="1" dirty="0">
                          <a:effectLst/>
                        </a:rPr>
                        <a:t>Paper_2</a:t>
                      </a:r>
                      <a:endParaRPr lang="en-US" sz="1800" b="1" dirty="0">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dirty="0">
                          <a:effectLst/>
                        </a:rPr>
                        <a:t>7</a:t>
                      </a:r>
                      <a:endParaRPr lang="en-US" sz="1800" b="1" dirty="0">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a:effectLst/>
                        </a:rPr>
                        <a:t>4</a:t>
                      </a:r>
                      <a:endParaRPr lang="en-US" sz="1800" b="1">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a:effectLst/>
                        </a:rPr>
                        <a:t>Bad</a:t>
                      </a:r>
                      <a:endParaRPr lang="en-US" sz="1800" b="1">
                        <a:solidFill>
                          <a:srgbClr val="000000"/>
                        </a:solidFill>
                        <a:effectLst/>
                        <a:latin typeface="Source Sans Pro"/>
                        <a:ea typeface="Calibri" panose="020F0502020204030204" pitchFamily="34" charset="0"/>
                        <a:cs typeface="Source Sans Pro"/>
                      </a:endParaRPr>
                    </a:p>
                  </a:txBody>
                  <a:tcPr marL="68580" marR="68580" marT="0" marB="0"/>
                </a:tc>
                <a:extLst>
                  <a:ext uri="{0D108BD9-81ED-4DB2-BD59-A6C34878D82A}">
                    <a16:rowId xmlns:a16="http://schemas.microsoft.com/office/drawing/2014/main" xmlns="" val="2041991250"/>
                  </a:ext>
                </a:extLst>
              </a:tr>
              <a:tr h="480816">
                <a:tc>
                  <a:txBody>
                    <a:bodyPr/>
                    <a:lstStyle/>
                    <a:p>
                      <a:pPr marL="0" marR="0">
                        <a:lnSpc>
                          <a:spcPct val="115000"/>
                        </a:lnSpc>
                        <a:spcBef>
                          <a:spcPts val="0"/>
                        </a:spcBef>
                        <a:spcAft>
                          <a:spcPts val="0"/>
                        </a:spcAft>
                      </a:pPr>
                      <a:r>
                        <a:rPr lang="en-US" sz="2000" b="1">
                          <a:effectLst/>
                        </a:rPr>
                        <a:t>Paper_3</a:t>
                      </a:r>
                      <a:endParaRPr lang="en-US" sz="1800" b="1">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dirty="0">
                          <a:effectLst/>
                        </a:rPr>
                        <a:t>3</a:t>
                      </a:r>
                      <a:endParaRPr lang="en-US" sz="1800" b="1" dirty="0">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dirty="0">
                          <a:effectLst/>
                        </a:rPr>
                        <a:t>4</a:t>
                      </a:r>
                      <a:endParaRPr lang="en-US" sz="1800" b="1" dirty="0">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a:effectLst/>
                        </a:rPr>
                        <a:t>Good</a:t>
                      </a:r>
                      <a:endParaRPr lang="en-US" sz="1800" b="1">
                        <a:solidFill>
                          <a:srgbClr val="000000"/>
                        </a:solidFill>
                        <a:effectLst/>
                        <a:latin typeface="Source Sans Pro"/>
                        <a:ea typeface="Calibri" panose="020F0502020204030204" pitchFamily="34" charset="0"/>
                        <a:cs typeface="Source Sans Pro"/>
                      </a:endParaRPr>
                    </a:p>
                  </a:txBody>
                  <a:tcPr marL="68580" marR="68580" marT="0" marB="0"/>
                </a:tc>
                <a:extLst>
                  <a:ext uri="{0D108BD9-81ED-4DB2-BD59-A6C34878D82A}">
                    <a16:rowId xmlns:a16="http://schemas.microsoft.com/office/drawing/2014/main" xmlns="" val="3106629504"/>
                  </a:ext>
                </a:extLst>
              </a:tr>
              <a:tr h="480816">
                <a:tc>
                  <a:txBody>
                    <a:bodyPr/>
                    <a:lstStyle/>
                    <a:p>
                      <a:pPr marL="0" marR="0">
                        <a:lnSpc>
                          <a:spcPct val="115000"/>
                        </a:lnSpc>
                        <a:spcBef>
                          <a:spcPts val="0"/>
                        </a:spcBef>
                        <a:spcAft>
                          <a:spcPts val="0"/>
                        </a:spcAft>
                      </a:pPr>
                      <a:r>
                        <a:rPr lang="en-US" sz="2000" b="1">
                          <a:effectLst/>
                        </a:rPr>
                        <a:t>Paeper_4</a:t>
                      </a:r>
                      <a:endParaRPr lang="en-US" sz="1800" b="1">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a:effectLst/>
                        </a:rPr>
                        <a:t>1</a:t>
                      </a:r>
                      <a:endParaRPr lang="en-US" sz="1800" b="1">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dirty="0">
                          <a:effectLst/>
                        </a:rPr>
                        <a:t>4</a:t>
                      </a:r>
                      <a:endParaRPr lang="en-US" sz="1800" b="1" dirty="0">
                        <a:solidFill>
                          <a:srgbClr val="000000"/>
                        </a:solidFill>
                        <a:effectLst/>
                        <a:latin typeface="Source Sans Pro"/>
                        <a:ea typeface="Calibri" panose="020F0502020204030204" pitchFamily="34" charset="0"/>
                        <a:cs typeface="Source Sans Pro"/>
                      </a:endParaRPr>
                    </a:p>
                  </a:txBody>
                  <a:tcPr marL="68580" marR="68580" marT="0" marB="0"/>
                </a:tc>
                <a:tc>
                  <a:txBody>
                    <a:bodyPr/>
                    <a:lstStyle/>
                    <a:p>
                      <a:pPr marL="0" marR="0">
                        <a:lnSpc>
                          <a:spcPct val="115000"/>
                        </a:lnSpc>
                        <a:spcBef>
                          <a:spcPts val="0"/>
                        </a:spcBef>
                        <a:spcAft>
                          <a:spcPts val="0"/>
                        </a:spcAft>
                      </a:pPr>
                      <a:r>
                        <a:rPr lang="en-US" sz="2000" b="1" dirty="0">
                          <a:effectLst/>
                        </a:rPr>
                        <a:t>Good</a:t>
                      </a:r>
                      <a:endParaRPr lang="en-US" sz="1800" b="1" dirty="0">
                        <a:solidFill>
                          <a:srgbClr val="000000"/>
                        </a:solidFill>
                        <a:effectLst/>
                        <a:latin typeface="Source Sans Pro"/>
                        <a:ea typeface="Calibri" panose="020F0502020204030204" pitchFamily="34" charset="0"/>
                        <a:cs typeface="Source Sans Pro"/>
                      </a:endParaRPr>
                    </a:p>
                  </a:txBody>
                  <a:tcPr marL="68580" marR="68580" marT="0" marB="0"/>
                </a:tc>
                <a:extLst>
                  <a:ext uri="{0D108BD9-81ED-4DB2-BD59-A6C34878D82A}">
                    <a16:rowId xmlns:a16="http://schemas.microsoft.com/office/drawing/2014/main" xmlns="" val="2358091100"/>
                  </a:ext>
                </a:extLst>
              </a:tr>
            </a:tbl>
          </a:graphicData>
        </a:graphic>
      </p:graphicFrame>
      <p:sp>
        <p:nvSpPr>
          <p:cNvPr id="5" name="TextBox 4"/>
          <p:cNvSpPr txBox="1"/>
          <p:nvPr/>
        </p:nvSpPr>
        <p:spPr>
          <a:xfrm>
            <a:off x="272661" y="2724519"/>
            <a:ext cx="10424160" cy="1107996"/>
          </a:xfrm>
          <a:prstGeom prst="rect">
            <a:avLst/>
          </a:prstGeom>
          <a:noFill/>
        </p:spPr>
        <p:txBody>
          <a:bodyPr wrap="square" rtlCol="0">
            <a:spAutoFit/>
          </a:bodyPr>
          <a:lstStyle/>
          <a:p>
            <a:r>
              <a:rPr lang="en-US" sz="2400" dirty="0"/>
              <a:t>Problem:  Apply KNN classification on the following dataset and predict the quality of paper_5 having Acid Durability = 3 and Strength = 7 for K= 3 (Nearest Neighbor).</a:t>
            </a:r>
          </a:p>
          <a:p>
            <a:endParaRPr lang="en-US" dirty="0"/>
          </a:p>
        </p:txBody>
      </p:sp>
      <p:sp>
        <p:nvSpPr>
          <p:cNvPr id="2" name="Rectangle 1"/>
          <p:cNvSpPr/>
          <p:nvPr/>
        </p:nvSpPr>
        <p:spPr>
          <a:xfrm>
            <a:off x="157315" y="3988355"/>
            <a:ext cx="11862619" cy="2308324"/>
          </a:xfrm>
          <a:prstGeom prst="rect">
            <a:avLst/>
          </a:prstGeom>
        </p:spPr>
        <p:txBody>
          <a:bodyPr wrap="square">
            <a:spAutoFit/>
          </a:bodyPr>
          <a:lstStyle/>
          <a:p>
            <a:r>
              <a:rPr lang="en-US" sz="2400" dirty="0"/>
              <a:t>Solution:  </a:t>
            </a:r>
          </a:p>
          <a:p>
            <a:r>
              <a:rPr lang="en-US" sz="2400" dirty="0"/>
              <a:t>The data from a survey and objective testing with two attributes (Acid durability and Strength) can be used to classify whether the quality of the sample paper is good or bad.</a:t>
            </a:r>
          </a:p>
          <a:p>
            <a:r>
              <a:rPr lang="en-US" sz="2400" dirty="0"/>
              <a:t> </a:t>
            </a:r>
          </a:p>
          <a:p>
            <a:r>
              <a:rPr lang="en-US" sz="2400" dirty="0"/>
              <a:t>Step1:  Number of parameters K = Number of nearest neighbors.  Therefore, from the given data K = 3</a:t>
            </a:r>
          </a:p>
        </p:txBody>
      </p:sp>
    </p:spTree>
    <p:extLst>
      <p:ext uri="{BB962C8B-B14F-4D97-AF65-F5344CB8AC3E}">
        <p14:creationId xmlns:p14="http://schemas.microsoft.com/office/powerpoint/2010/main" xmlns="" val="7830690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pic>
        <p:nvPicPr>
          <p:cNvPr id="2" name="Picture 1"/>
          <p:cNvPicPr/>
          <p:nvPr/>
        </p:nvPicPr>
        <p:blipFill>
          <a:blip r:embed="rId2">
            <a:lum bright="-40000" contrast="40000"/>
            <a:extLst>
              <a:ext uri="{28A0092B-C50C-407E-A947-70E740481C1C}">
                <a14:useLocalDpi xmlns:a14="http://schemas.microsoft.com/office/drawing/2010/main" xmlns="" val="0"/>
              </a:ext>
            </a:extLst>
          </a:blip>
          <a:srcRect/>
          <a:stretch>
            <a:fillRect/>
          </a:stretch>
        </p:blipFill>
        <p:spPr bwMode="auto">
          <a:xfrm>
            <a:off x="1076635" y="2020990"/>
            <a:ext cx="9350476" cy="4468301"/>
          </a:xfrm>
          <a:prstGeom prst="rect">
            <a:avLst/>
          </a:prstGeom>
          <a:noFill/>
          <a:ln>
            <a:noFill/>
          </a:ln>
        </p:spPr>
      </p:pic>
      <p:sp>
        <p:nvSpPr>
          <p:cNvPr id="3" name="Rectangle 2"/>
          <p:cNvSpPr/>
          <p:nvPr/>
        </p:nvSpPr>
        <p:spPr>
          <a:xfrm>
            <a:off x="339213" y="192095"/>
            <a:ext cx="11547987" cy="923330"/>
          </a:xfrm>
          <a:prstGeom prst="rect">
            <a:avLst/>
          </a:prstGeom>
        </p:spPr>
        <p:txBody>
          <a:bodyPr wrap="square">
            <a:spAutoFit/>
          </a:bodyPr>
          <a:lstStyle/>
          <a:p>
            <a:r>
              <a:rPr lang="en-US" dirty="0"/>
              <a:t>Step2: Calculate the distance between the query instance and all the training samples.</a:t>
            </a:r>
          </a:p>
          <a:p>
            <a:r>
              <a:rPr lang="en-US" dirty="0"/>
              <a:t>Here query instance is (3,7) and calculates the distance by using the Euclidean Distance formula. The below table shows the Euclidean Distance for every paper from the query instance (3, 7):</a:t>
            </a:r>
          </a:p>
        </p:txBody>
      </p:sp>
      <p:pic>
        <p:nvPicPr>
          <p:cNvPr id="4" name="Picture 3"/>
          <p:cNvPicPr>
            <a:picLocks noChangeAspect="1"/>
          </p:cNvPicPr>
          <p:nvPr/>
        </p:nvPicPr>
        <p:blipFill>
          <a:blip r:embed="rId3"/>
          <a:stretch>
            <a:fillRect/>
          </a:stretch>
        </p:blipFill>
        <p:spPr>
          <a:xfrm>
            <a:off x="864652" y="1363280"/>
            <a:ext cx="4474852" cy="542591"/>
          </a:xfrm>
          <a:prstGeom prst="rect">
            <a:avLst/>
          </a:prstGeom>
        </p:spPr>
      </p:pic>
    </p:spTree>
    <p:extLst>
      <p:ext uri="{BB962C8B-B14F-4D97-AF65-F5344CB8AC3E}">
        <p14:creationId xmlns:p14="http://schemas.microsoft.com/office/powerpoint/2010/main" xmlns="" val="11737859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4" name="Rectangle 3"/>
          <p:cNvSpPr/>
          <p:nvPr/>
        </p:nvSpPr>
        <p:spPr>
          <a:xfrm>
            <a:off x="373380" y="304400"/>
            <a:ext cx="11818620" cy="1366528"/>
          </a:xfrm>
          <a:prstGeom prst="rect">
            <a:avLst/>
          </a:prstGeom>
        </p:spPr>
        <p:txBody>
          <a:bodyPr wrap="square">
            <a:spAutoFit/>
          </a:bodyPr>
          <a:lstStyle/>
          <a:p>
            <a:pPr>
              <a:lnSpc>
                <a:spcPct val="115000"/>
              </a:lnSpc>
            </a:pPr>
            <a:r>
              <a:rPr lang="en-US" sz="2400" dirty="0">
                <a:latin typeface="Times New Roman" panose="02020603050405020304" pitchFamily="18" charset="0"/>
                <a:ea typeface="Calibri" panose="020F0502020204030204" pitchFamily="34" charset="0"/>
                <a:cs typeface="Times New Roman" panose="02020603050405020304" pitchFamily="18" charset="0"/>
              </a:rPr>
              <a:t>Step 3: Sort the distance and determine the nearest neighbors based on minimum </a:t>
            </a:r>
            <a:r>
              <a:rPr lang="en-US" sz="2400" dirty="0" smtClean="0">
                <a:latin typeface="Times New Roman" panose="02020603050405020304" pitchFamily="18" charset="0"/>
                <a:ea typeface="Calibri" panose="020F0502020204030204" pitchFamily="34" charset="0"/>
                <a:cs typeface="Times New Roman" panose="02020603050405020304" pitchFamily="18" charset="0"/>
              </a:rPr>
              <a:t>distance The </a:t>
            </a:r>
            <a:r>
              <a:rPr lang="en-US" sz="2400" dirty="0">
                <a:latin typeface="Times New Roman" panose="02020603050405020304" pitchFamily="18" charset="0"/>
                <a:ea typeface="Calibri" panose="020F0502020204030204" pitchFamily="34" charset="0"/>
                <a:cs typeface="Times New Roman" panose="02020603050405020304" pitchFamily="18" charset="0"/>
              </a:rPr>
              <a:t>below table shows the sorted distance and according to that nearest neighbor is decided for each paper:</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187206" y="1903559"/>
            <a:ext cx="11345639" cy="1487553"/>
          </a:xfrm>
          <a:prstGeom prst="rect">
            <a:avLst/>
          </a:prstGeom>
        </p:spPr>
      </p:pic>
      <p:pic>
        <p:nvPicPr>
          <p:cNvPr id="6" name="Picture 5"/>
          <p:cNvPicPr>
            <a:picLocks noChangeAspect="1"/>
          </p:cNvPicPr>
          <p:nvPr/>
        </p:nvPicPr>
        <p:blipFill>
          <a:blip r:embed="rId3"/>
          <a:stretch>
            <a:fillRect/>
          </a:stretch>
        </p:blipFill>
        <p:spPr>
          <a:xfrm>
            <a:off x="373380" y="3729854"/>
            <a:ext cx="11010330" cy="2554445"/>
          </a:xfrm>
          <a:prstGeom prst="rect">
            <a:avLst/>
          </a:prstGeom>
        </p:spPr>
      </p:pic>
    </p:spTree>
    <p:extLst>
      <p:ext uri="{BB962C8B-B14F-4D97-AF65-F5344CB8AC3E}">
        <p14:creationId xmlns:p14="http://schemas.microsoft.com/office/powerpoint/2010/main" xmlns="" val="6586993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Rectangle 1"/>
          <p:cNvSpPr/>
          <p:nvPr/>
        </p:nvSpPr>
        <p:spPr>
          <a:xfrm>
            <a:off x="245805" y="164501"/>
            <a:ext cx="10402529" cy="677108"/>
          </a:xfrm>
          <a:prstGeom prst="rect">
            <a:avLst/>
          </a:prstGeom>
        </p:spPr>
        <p:txBody>
          <a:bodyPr wrap="square">
            <a:spAutoFit/>
          </a:bodyPr>
          <a:lstStyle/>
          <a:p>
            <a:r>
              <a:rPr lang="en-US" sz="2000" b="1" dirty="0">
                <a:latin typeface="Times New Roman" panose="02020603050405020304" pitchFamily="18" charset="0"/>
                <a:ea typeface="Calibri" panose="020F0502020204030204" pitchFamily="34" charset="0"/>
              </a:rPr>
              <a:t>Program 8: </a:t>
            </a:r>
            <a:r>
              <a:rPr lang="en-US" b="1" dirty="0">
                <a:latin typeface="Times New Roman" panose="02020603050405020304" pitchFamily="18" charset="0"/>
                <a:ea typeface="Calibri" panose="020F0502020204030204" pitchFamily="34" charset="0"/>
              </a:rPr>
              <a:t>Write a program to implement k-Nearest Neighbor algorithm to classify the iris data set. Print both correct and wrong predictions</a:t>
            </a:r>
            <a:endParaRPr lang="en-US" dirty="0"/>
          </a:p>
        </p:txBody>
      </p:sp>
      <p:sp>
        <p:nvSpPr>
          <p:cNvPr id="3" name="Ink 22"/>
          <p:cNvSpPr>
            <a:spLocks noRot="1" noChangeAspect="1" noEditPoints="1" noChangeArrowheads="1" noChangeShapeType="1" noTextEdit="1"/>
          </p:cNvSpPr>
          <p:nvPr/>
        </p:nvSpPr>
        <p:spPr bwMode="auto">
          <a:xfrm flipV="1">
            <a:off x="4572872" y="2713100"/>
            <a:ext cx="78224" cy="45719"/>
          </a:xfrm>
          <a:custGeom>
            <a:avLst/>
            <a:gdLst>
              <a:gd name="T0" fmla="*/ 0 w 364"/>
              <a:gd name="T1" fmla="*/ 0 h 1"/>
              <a:gd name="T2" fmla="*/ 121 w 364"/>
              <a:gd name="T3" fmla="*/ 0 h 1"/>
              <a:gd name="T4" fmla="*/ 242 w 364"/>
              <a:gd name="T5" fmla="*/ 0 h 1"/>
              <a:gd name="T6" fmla="*/ 363 w 364"/>
              <a:gd name="T7" fmla="*/ 0 h 1"/>
            </a:gdLst>
            <a:ahLst/>
            <a:cxnLst>
              <a:cxn ang="0">
                <a:pos x="T0" y="T1"/>
              </a:cxn>
              <a:cxn ang="0">
                <a:pos x="T2" y="T3"/>
              </a:cxn>
              <a:cxn ang="0">
                <a:pos x="T4" y="T5"/>
              </a:cxn>
              <a:cxn ang="0">
                <a:pos x="T6" y="T7"/>
              </a:cxn>
            </a:cxnLst>
            <a:rect l="0" t="0" r="r" b="b"/>
            <a:pathLst>
              <a:path w="364" h="1" extrusionOk="0">
                <a:moveTo>
                  <a:pt x="0" y="0"/>
                </a:moveTo>
                <a:cubicBezTo>
                  <a:pt x="121" y="0"/>
                  <a:pt x="242" y="0"/>
                  <a:pt x="363" y="0"/>
                </a:cubicBezTo>
              </a:path>
            </a:pathLst>
          </a:custGeom>
          <a:noFill/>
          <a:ln w="16801" cap="rnd" algn="ctr">
            <a:solidFill>
              <a:srgbClr val="ED1C24"/>
            </a:solidFill>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Ink 23"/>
          <p:cNvSpPr>
            <a:spLocks noRot="1" noChangeAspect="1" noEditPoints="1" noChangeArrowheads="1" noChangeShapeType="1" noTextEdit="1"/>
          </p:cNvSpPr>
          <p:nvPr/>
        </p:nvSpPr>
        <p:spPr bwMode="auto">
          <a:xfrm flipV="1">
            <a:off x="4549059" y="2784537"/>
            <a:ext cx="68972" cy="45719"/>
          </a:xfrm>
          <a:custGeom>
            <a:avLst/>
            <a:gdLst>
              <a:gd name="T0" fmla="*/ 99 w 314"/>
              <a:gd name="T1" fmla="*/ 0 h 1"/>
              <a:gd name="T2" fmla="*/ 176 w 314"/>
              <a:gd name="T3" fmla="*/ 0 h 1"/>
              <a:gd name="T4" fmla="*/ 374 w 314"/>
              <a:gd name="T5" fmla="*/ 0 h 1"/>
              <a:gd name="T6" fmla="*/ 297 w 314"/>
              <a:gd name="T7" fmla="*/ 0 h 1"/>
              <a:gd name="T8" fmla="*/ 198 w 314"/>
              <a:gd name="T9" fmla="*/ 0 h 1"/>
              <a:gd name="T10" fmla="*/ 99 w 314"/>
              <a:gd name="T11" fmla="*/ 0 h 1"/>
              <a:gd name="T12" fmla="*/ 0 w 314"/>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314" h="1" extrusionOk="0">
                <a:moveTo>
                  <a:pt x="99" y="0"/>
                </a:moveTo>
                <a:cubicBezTo>
                  <a:pt x="176" y="0"/>
                  <a:pt x="374" y="0"/>
                  <a:pt x="297" y="0"/>
                </a:cubicBezTo>
                <a:cubicBezTo>
                  <a:pt x="198" y="0"/>
                  <a:pt x="99" y="0"/>
                  <a:pt x="0" y="0"/>
                </a:cubicBezTo>
              </a:path>
            </a:pathLst>
          </a:custGeom>
          <a:noFill/>
          <a:ln w="16801" cap="rnd" algn="ctr">
            <a:solidFill>
              <a:srgbClr val="ED1C24"/>
            </a:solidFill>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Rectangle 3"/>
          <p:cNvSpPr>
            <a:spLocks noChangeArrowheads="1"/>
          </p:cNvSpPr>
          <p:nvPr/>
        </p:nvSpPr>
        <p:spPr bwMode="auto">
          <a:xfrm rot="10800000" flipV="1">
            <a:off x="245805" y="1103622"/>
            <a:ext cx="8765460" cy="80021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As per the question we have to use iris Data set</a:t>
            </a:r>
            <a:endParaRPr kumimoji="0" lang="en-US" altLang="en-US" sz="11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6" name="Rectangle 4"/>
          <p:cNvSpPr>
            <a:spLocks noChangeArrowheads="1"/>
          </p:cNvSpPr>
          <p:nvPr/>
        </p:nvSpPr>
        <p:spPr bwMode="auto">
          <a:xfrm>
            <a:off x="486697" y="1808513"/>
            <a:ext cx="10722078" cy="156966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Iris is a flowering plant. </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characteristics of the iris plant such as petal length, petal width, sepal length, sepal width are used in the data set. </a:t>
            </a:r>
            <a:endParaRPr kumimoji="0" lang="en-US" altLang="en-US"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These four features of the plant form the columns of the data set</a:t>
            </a:r>
            <a:endParaRPr kumimoji="0" lang="en-US" altLang="en-US" sz="3200" b="0" i="0" u="none" strike="noStrike" cap="none" normalizeH="0" baseline="0" dirty="0" smtClean="0">
              <a:ln>
                <a:noFill/>
              </a:ln>
              <a:solidFill>
                <a:schemeClr val="tx1"/>
              </a:solidFill>
              <a:effectLst/>
              <a:latin typeface="Arial" panose="020B0604020202020204" pitchFamily="34" charset="0"/>
            </a:endParaRPr>
          </a:p>
        </p:txBody>
      </p:sp>
      <p:pic>
        <p:nvPicPr>
          <p:cNvPr id="7" name="Picture 6"/>
          <p:cNvPicPr/>
          <p:nvPr/>
        </p:nvPicPr>
        <p:blipFill rotWithShape="1">
          <a:blip r:embed="rId2"/>
          <a:srcRect l="5999" t="35363" r="47647" b="31584"/>
          <a:stretch/>
        </p:blipFill>
        <p:spPr bwMode="auto">
          <a:xfrm>
            <a:off x="486697" y="3628133"/>
            <a:ext cx="8812778" cy="2556977"/>
          </a:xfrm>
          <a:prstGeom prst="rect">
            <a:avLst/>
          </a:prstGeom>
          <a:ln>
            <a:noFill/>
          </a:ln>
          <a:extLst>
            <a:ext uri="{53640926-AAD7-44D8-BBD7-CCE9431645EC}">
              <a14:shadowObscured xmlns:a14="http://schemas.microsoft.com/office/drawing/2010/main" xmlns=""/>
            </a:ext>
          </a:extLst>
        </p:spPr>
      </p:pic>
    </p:spTree>
    <p:extLst>
      <p:ext uri="{BB962C8B-B14F-4D97-AF65-F5344CB8AC3E}">
        <p14:creationId xmlns:p14="http://schemas.microsoft.com/office/powerpoint/2010/main" xmlns="" val="23054887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Rectangle 1"/>
          <p:cNvSpPr/>
          <p:nvPr/>
        </p:nvSpPr>
        <p:spPr>
          <a:xfrm>
            <a:off x="334296" y="468568"/>
            <a:ext cx="9665109" cy="410882"/>
          </a:xfrm>
          <a:prstGeom prst="rect">
            <a:avLst/>
          </a:prstGeom>
        </p:spPr>
        <p:txBody>
          <a:bodyPr wrap="square">
            <a:spAutoFit/>
          </a:bodyPr>
          <a:lstStyle/>
          <a:p>
            <a:pPr marL="342900" marR="0" lvl="0" indent="-342900">
              <a:lnSpc>
                <a:spcPct val="115000"/>
              </a:lnSpc>
              <a:spcBef>
                <a:spcPts val="0"/>
              </a:spcBef>
              <a:spcAft>
                <a:spcPts val="1000"/>
              </a:spcAft>
              <a:buFont typeface="Symbol" panose="05050102010706020507" pitchFamily="18" charset="2"/>
              <a:buChar char=""/>
            </a:pPr>
            <a:r>
              <a:rPr lang="en-US" dirty="0">
                <a:latin typeface="Times New Roman" panose="02020603050405020304" pitchFamily="18" charset="0"/>
                <a:ea typeface="Calibri" panose="020F0502020204030204" pitchFamily="34" charset="0"/>
                <a:cs typeface="Times New Roman" panose="02020603050405020304" pitchFamily="18" charset="0"/>
              </a:rPr>
              <a:t>Let us look at the three types of Iris </a:t>
            </a:r>
            <a:r>
              <a:rPr lang="en-US" dirty="0" err="1">
                <a:latin typeface="Times New Roman" panose="02020603050405020304" pitchFamily="18" charset="0"/>
                <a:ea typeface="Calibri" panose="020F0502020204030204" pitchFamily="34" charset="0"/>
                <a:cs typeface="Times New Roman" panose="02020603050405020304" pitchFamily="18" charset="0"/>
              </a:rPr>
              <a:t>plasnts</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i.e</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Setosa</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Versicolour</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Virginica</a:t>
            </a:r>
            <a:r>
              <a:rPr lang="en-US" dirty="0">
                <a:latin typeface="Times New Roman" panose="02020603050405020304" pitchFamily="18" charset="0"/>
                <a:ea typeface="Calibri" panose="020F0502020204030204" pitchFamily="34" charset="0"/>
                <a:cs typeface="Times New Roman" panose="02020603050405020304" pitchFamily="18"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p:cNvPicPr/>
          <p:nvPr/>
        </p:nvPicPr>
        <p:blipFill rotWithShape="1">
          <a:blip r:embed="rId2"/>
          <a:srcRect l="5894" t="51421" r="5894" b="7595"/>
          <a:stretch/>
        </p:blipFill>
        <p:spPr bwMode="auto">
          <a:xfrm>
            <a:off x="767375" y="879450"/>
            <a:ext cx="9615489" cy="2468434"/>
          </a:xfrm>
          <a:prstGeom prst="rect">
            <a:avLst/>
          </a:prstGeom>
          <a:ln>
            <a:noFill/>
          </a:ln>
          <a:extLst>
            <a:ext uri="{53640926-AAD7-44D8-BBD7-CCE9431645EC}">
              <a14:shadowObscured xmlns:a14="http://schemas.microsoft.com/office/drawing/2010/main" xmlns=""/>
            </a:ext>
          </a:extLst>
        </p:spPr>
      </p:pic>
      <p:sp>
        <p:nvSpPr>
          <p:cNvPr id="4" name="Rectangle 3"/>
          <p:cNvSpPr/>
          <p:nvPr/>
        </p:nvSpPr>
        <p:spPr>
          <a:xfrm>
            <a:off x="481780" y="3635163"/>
            <a:ext cx="11833123" cy="923330"/>
          </a:xfrm>
          <a:prstGeom prst="rect">
            <a:avLst/>
          </a:prstGeom>
        </p:spPr>
        <p:txBody>
          <a:bodyPr wrap="square">
            <a:spAutoFit/>
          </a:bodyPr>
          <a:lstStyle/>
          <a:p>
            <a:r>
              <a:rPr lang="en-US" dirty="0" smtClean="0"/>
              <a:t>•Based </a:t>
            </a:r>
            <a:r>
              <a:rPr lang="en-US" dirty="0"/>
              <a:t>on the values of the features like petal length, petal width, sepal length, sepal width the each row in the data set is classified according to its type. </a:t>
            </a:r>
          </a:p>
          <a:p>
            <a:r>
              <a:rPr lang="en-US" dirty="0" smtClean="0"/>
              <a:t>•The </a:t>
            </a:r>
            <a:r>
              <a:rPr lang="en-US" dirty="0"/>
              <a:t>right most column indicates the type of flower. </a:t>
            </a:r>
          </a:p>
        </p:txBody>
      </p:sp>
    </p:spTree>
    <p:extLst>
      <p:ext uri="{BB962C8B-B14F-4D97-AF65-F5344CB8AC3E}">
        <p14:creationId xmlns:p14="http://schemas.microsoft.com/office/powerpoint/2010/main" xmlns="" val="34910655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pic>
        <p:nvPicPr>
          <p:cNvPr id="2" name="Picture 1"/>
          <p:cNvPicPr/>
          <p:nvPr/>
        </p:nvPicPr>
        <p:blipFill rotWithShape="1">
          <a:blip r:embed="rId2">
            <a:extLst>
              <a:ext uri="{BEBA8EAE-BF5A-486C-A8C5-ECC9F3942E4B}">
                <a14:imgProps xmlns:a14="http://schemas.microsoft.com/office/drawing/2010/main" xmlns="">
                  <a14:imgLayer r:embed="rId3">
                    <a14:imgEffect>
                      <a14:brightnessContrast bright="-20000" contrast="20000"/>
                    </a14:imgEffect>
                  </a14:imgLayer>
                </a14:imgProps>
              </a:ext>
            </a:extLst>
          </a:blip>
          <a:srcRect l="23295" t="44214" r="39837" b="27409"/>
          <a:stretch/>
        </p:blipFill>
        <p:spPr bwMode="auto">
          <a:xfrm>
            <a:off x="538039" y="329554"/>
            <a:ext cx="9874322" cy="3416536"/>
          </a:xfrm>
          <a:prstGeom prst="rect">
            <a:avLst/>
          </a:prstGeom>
          <a:ln>
            <a:noFill/>
          </a:ln>
          <a:extLst>
            <a:ext uri="{53640926-AAD7-44D8-BBD7-CCE9431645EC}">
              <a14:shadowObscured xmlns:a14="http://schemas.microsoft.com/office/drawing/2010/main" xmlns=""/>
            </a:ext>
          </a:extLst>
        </p:spPr>
      </p:pic>
      <p:sp>
        <p:nvSpPr>
          <p:cNvPr id="3" name="TextBox 2"/>
          <p:cNvSpPr txBox="1"/>
          <p:nvPr/>
        </p:nvSpPr>
        <p:spPr>
          <a:xfrm>
            <a:off x="538039" y="4085303"/>
            <a:ext cx="11393406" cy="923330"/>
          </a:xfrm>
          <a:prstGeom prst="rect">
            <a:avLst/>
          </a:prstGeom>
          <a:noFill/>
        </p:spPr>
        <p:txBody>
          <a:bodyPr wrap="square" rtlCol="0">
            <a:spAutoFit/>
          </a:bodyPr>
          <a:lstStyle/>
          <a:p>
            <a:pPr lvl="0"/>
            <a:r>
              <a:rPr lang="en-US" dirty="0"/>
              <a:t>The target number values can be mapped to target names here 1 is </a:t>
            </a:r>
            <a:r>
              <a:rPr lang="en-US" dirty="0" err="1"/>
              <a:t>setosa</a:t>
            </a:r>
            <a:r>
              <a:rPr lang="en-US" dirty="0"/>
              <a:t>, 2 is versicolor, 3 is </a:t>
            </a:r>
            <a:r>
              <a:rPr lang="en-US" dirty="0" err="1"/>
              <a:t>virginica</a:t>
            </a:r>
            <a:endParaRPr lang="en-US" dirty="0"/>
          </a:p>
          <a:p>
            <a:pPr lvl="0"/>
            <a:r>
              <a:rPr lang="en-US" dirty="0"/>
              <a:t>The iris dataset is provided by </a:t>
            </a:r>
            <a:r>
              <a:rPr lang="en-US" dirty="0" err="1"/>
              <a:t>scikit</a:t>
            </a:r>
            <a:r>
              <a:rPr lang="en-US" dirty="0"/>
              <a:t> learn.</a:t>
            </a:r>
          </a:p>
          <a:p>
            <a:endParaRPr lang="en-US" dirty="0"/>
          </a:p>
        </p:txBody>
      </p:sp>
    </p:spTree>
    <p:extLst>
      <p:ext uri="{BB962C8B-B14F-4D97-AF65-F5344CB8AC3E}">
        <p14:creationId xmlns:p14="http://schemas.microsoft.com/office/powerpoint/2010/main" xmlns="" val="108427186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502</TotalTime>
  <Words>1700</Words>
  <Application>Microsoft Office PowerPoint</Application>
  <PresentationFormat>Custom</PresentationFormat>
  <Paragraphs>263</Paragraphs>
  <Slides>26</Slides>
  <Notes>0</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K-NN Algorithm</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Dadapeer</dc:creator>
  <cp:lastModifiedBy>HP</cp:lastModifiedBy>
  <cp:revision>22</cp:revision>
  <dcterms:created xsi:type="dcterms:W3CDTF">2023-09-25T05:58:44Z</dcterms:created>
  <dcterms:modified xsi:type="dcterms:W3CDTF">2024-07-12T09:35:42Z</dcterms:modified>
</cp:coreProperties>
</file>

<file path=docProps/thumbnail.jpeg>
</file>